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Glacial Indifference Bold" panose="020B0604020202020204" charset="0"/>
      <p:regular r:id="rId13"/>
    </p:embeddedFont>
    <p:embeddedFont>
      <p:font typeface="Open Sans" panose="020B0606030504020204" pitchFamily="34" charset="0"/>
      <p:regular r:id="rId14"/>
    </p:embeddedFont>
    <p:embeddedFont>
      <p:font typeface="Open Sans Bold" panose="020B0806030504020204" charset="0"/>
      <p:regular r:id="rId15"/>
    </p:embeddedFont>
    <p:embeddedFont>
      <p:font typeface="Open Sans Light" panose="020B0306030504020204" pitchFamily="34" charset="0"/>
      <p:regular r:id="rId16"/>
    </p:embeddedFont>
    <p:embeddedFont>
      <p:font typeface="Tenor Sans"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5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exogames.vercel.app" TargetMode="External"/><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3.png"/><Relationship Id="rId5" Type="http://schemas.openxmlformats.org/officeDocument/2006/relationships/image" Target="../media/image30.svg"/><Relationship Id="rId10" Type="http://schemas.openxmlformats.org/officeDocument/2006/relationships/image" Target="../media/image8.png"/><Relationship Id="rId4" Type="http://schemas.openxmlformats.org/officeDocument/2006/relationships/image" Target="../media/image29.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png"/><Relationship Id="rId3" Type="http://schemas.openxmlformats.org/officeDocument/2006/relationships/hyperlink" Target="https://science.nasa.gov/exoplanets/" TargetMode="External"/><Relationship Id="rId7" Type="http://schemas.openxmlformats.org/officeDocument/2006/relationships/hyperlink" Target="https://science.nasa.gov/exoplanets/habitable-zone/" TargetMode="External"/><Relationship Id="rId12"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science.nasa.gov/exoplanets/how-we-find-and-characterize/" TargetMode="External"/><Relationship Id="rId11" Type="http://schemas.openxmlformats.org/officeDocument/2006/relationships/image" Target="../media/image7.svg"/><Relationship Id="rId5" Type="http://schemas.openxmlformats.org/officeDocument/2006/relationships/hyperlink" Target="https://hackanexoplanet.esa.int/tag/hackathon-activities/" TargetMode="External"/><Relationship Id="rId15" Type="http://schemas.openxmlformats.org/officeDocument/2006/relationships/image" Target="../media/image23.png"/><Relationship Id="rId10" Type="http://schemas.openxmlformats.org/officeDocument/2006/relationships/image" Target="../media/image6.png"/><Relationship Id="rId4" Type="http://schemas.openxmlformats.org/officeDocument/2006/relationships/hyperlink" Target="https://eyes.nasa.gov/apps/exo/#/" TargetMode="External"/><Relationship Id="rId9" Type="http://schemas.openxmlformats.org/officeDocument/2006/relationships/image" Target="../media/image30.svg"/><Relationship Id="rId1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exogames.vercel.app/explore"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hyperlink" Target="https://exoplanets.nasa.gov/news/1522/other-skies-other-suns-the-search-for-exoplanet-atmospheres/"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25.png"/><Relationship Id="rId4" Type="http://schemas.openxmlformats.org/officeDocument/2006/relationships/image" Target="../media/image17.sv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sp>
      <p:grpSp>
        <p:nvGrpSpPr>
          <p:cNvPr id="3" name="Group 3"/>
          <p:cNvGrpSpPr/>
          <p:nvPr/>
        </p:nvGrpSpPr>
        <p:grpSpPr>
          <a:xfrm>
            <a:off x="2826711" y="2632695"/>
            <a:ext cx="12654816" cy="1928841"/>
            <a:chOff x="0" y="0"/>
            <a:chExt cx="3332956" cy="508008"/>
          </a:xfrm>
        </p:grpSpPr>
        <p:sp>
          <p:nvSpPr>
            <p:cNvPr id="4" name="Freeform 4"/>
            <p:cNvSpPr/>
            <p:nvPr/>
          </p:nvSpPr>
          <p:spPr>
            <a:xfrm>
              <a:off x="0" y="0"/>
              <a:ext cx="3332955" cy="508008"/>
            </a:xfrm>
            <a:custGeom>
              <a:avLst/>
              <a:gdLst/>
              <a:ahLst/>
              <a:cxnLst/>
              <a:rect l="l" t="t" r="r" b="b"/>
              <a:pathLst>
                <a:path w="3332955" h="508008">
                  <a:moveTo>
                    <a:pt x="15906" y="0"/>
                  </a:moveTo>
                  <a:lnTo>
                    <a:pt x="3317049" y="0"/>
                  </a:lnTo>
                  <a:cubicBezTo>
                    <a:pt x="3325834" y="0"/>
                    <a:pt x="3332955" y="7121"/>
                    <a:pt x="3332955" y="15906"/>
                  </a:cubicBezTo>
                  <a:lnTo>
                    <a:pt x="3332955" y="492101"/>
                  </a:lnTo>
                  <a:cubicBezTo>
                    <a:pt x="3332955" y="496320"/>
                    <a:pt x="3331280" y="500366"/>
                    <a:pt x="3328297" y="503349"/>
                  </a:cubicBezTo>
                  <a:cubicBezTo>
                    <a:pt x="3325314" y="506332"/>
                    <a:pt x="3321268" y="508008"/>
                    <a:pt x="3317049" y="508008"/>
                  </a:cubicBezTo>
                  <a:lnTo>
                    <a:pt x="15906" y="508008"/>
                  </a:lnTo>
                  <a:cubicBezTo>
                    <a:pt x="11688" y="508008"/>
                    <a:pt x="7642" y="506332"/>
                    <a:pt x="4659" y="503349"/>
                  </a:cubicBezTo>
                  <a:cubicBezTo>
                    <a:pt x="1676" y="500366"/>
                    <a:pt x="0" y="496320"/>
                    <a:pt x="0" y="492101"/>
                  </a:cubicBezTo>
                  <a:lnTo>
                    <a:pt x="0" y="15906"/>
                  </a:lnTo>
                  <a:cubicBezTo>
                    <a:pt x="0" y="11688"/>
                    <a:pt x="1676" y="7642"/>
                    <a:pt x="4659" y="4659"/>
                  </a:cubicBezTo>
                  <a:cubicBezTo>
                    <a:pt x="7642" y="1676"/>
                    <a:pt x="11688" y="0"/>
                    <a:pt x="15906" y="0"/>
                  </a:cubicBezTo>
                  <a:close/>
                </a:path>
              </a:pathLst>
            </a:custGeom>
            <a:solidFill>
              <a:srgbClr val="4F5577"/>
            </a:solidFill>
          </p:spPr>
        </p:sp>
        <p:sp>
          <p:nvSpPr>
            <p:cNvPr id="5" name="TextBox 5"/>
            <p:cNvSpPr txBox="1"/>
            <p:nvPr/>
          </p:nvSpPr>
          <p:spPr>
            <a:xfrm>
              <a:off x="0" y="-38100"/>
              <a:ext cx="3332956" cy="54610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7265005" y="5585506"/>
            <a:ext cx="3778227" cy="4114800"/>
          </a:xfrm>
          <a:custGeom>
            <a:avLst/>
            <a:gdLst/>
            <a:ahLst/>
            <a:cxnLst/>
            <a:rect l="l" t="t" r="r" b="b"/>
            <a:pathLst>
              <a:path w="3778227" h="4114800">
                <a:moveTo>
                  <a:pt x="0" y="0"/>
                </a:moveTo>
                <a:lnTo>
                  <a:pt x="3778227" y="0"/>
                </a:lnTo>
                <a:lnTo>
                  <a:pt x="3778227" y="4114800"/>
                </a:lnTo>
                <a:lnTo>
                  <a:pt x="0" y="4114800"/>
                </a:lnTo>
                <a:lnTo>
                  <a:pt x="0" y="0"/>
                </a:lnTo>
                <a:close/>
              </a:path>
            </a:pathLst>
          </a:custGeom>
          <a:blipFill>
            <a:blip r:embed="rId3"/>
            <a:stretch>
              <a:fillRect l="-23549" t="-16200" r="-22704" b="-18091"/>
            </a:stretch>
          </a:blipFill>
        </p:spPr>
      </p:sp>
      <p:sp>
        <p:nvSpPr>
          <p:cNvPr id="7" name="Freeform 7"/>
          <p:cNvSpPr/>
          <p:nvPr/>
        </p:nvSpPr>
        <p:spPr>
          <a:xfrm>
            <a:off x="2826711" y="2632695"/>
            <a:ext cx="12654816" cy="1928841"/>
          </a:xfrm>
          <a:custGeom>
            <a:avLst/>
            <a:gdLst/>
            <a:ahLst/>
            <a:cxnLst/>
            <a:rect l="l" t="t" r="r" b="b"/>
            <a:pathLst>
              <a:path w="12654816" h="1928841">
                <a:moveTo>
                  <a:pt x="0" y="0"/>
                </a:moveTo>
                <a:lnTo>
                  <a:pt x="12654815" y="0"/>
                </a:lnTo>
                <a:lnTo>
                  <a:pt x="12654815" y="1928842"/>
                </a:lnTo>
                <a:lnTo>
                  <a:pt x="0" y="1928842"/>
                </a:lnTo>
                <a:lnTo>
                  <a:pt x="0" y="0"/>
                </a:lnTo>
                <a:close/>
              </a:path>
            </a:pathLst>
          </a:custGeom>
          <a:blipFill>
            <a:blip r:embed="rId4"/>
            <a:stretch>
              <a:fillRect t="-95978" b="-95978"/>
            </a:stretch>
          </a:blipFill>
          <a:ln w="28575" cap="rnd">
            <a:solidFill>
              <a:srgbClr val="4F5577"/>
            </a:solidFill>
            <a:prstDash val="solid"/>
            <a:round/>
          </a:ln>
        </p:spPr>
      </p:sp>
      <p:sp>
        <p:nvSpPr>
          <p:cNvPr id="8" name="TextBox 8"/>
          <p:cNvSpPr txBox="1"/>
          <p:nvPr/>
        </p:nvSpPr>
        <p:spPr>
          <a:xfrm>
            <a:off x="3206914" y="2804461"/>
            <a:ext cx="11894409" cy="2004410"/>
          </a:xfrm>
          <a:prstGeom prst="rect">
            <a:avLst/>
          </a:prstGeom>
        </p:spPr>
        <p:txBody>
          <a:bodyPr lIns="0" tIns="0" rIns="0" bIns="0" rtlCol="0" anchor="t">
            <a:spAutoFit/>
          </a:bodyPr>
          <a:lstStyle/>
          <a:p>
            <a:pPr algn="ctr">
              <a:lnSpc>
                <a:spcPts val="14646"/>
              </a:lnSpc>
            </a:pPr>
            <a:r>
              <a:rPr lang="en-US" sz="15920" b="1" spc="-509">
                <a:solidFill>
                  <a:srgbClr val="E8E6E6"/>
                </a:solidFill>
                <a:latin typeface="Glacial Indifference Bold"/>
                <a:ea typeface="Glacial Indifference Bold"/>
                <a:cs typeface="Glacial Indifference Bold"/>
                <a:sym typeface="Glacial Indifference Bold"/>
              </a:rPr>
              <a:t>EXO-GAMES</a:t>
            </a:r>
          </a:p>
        </p:txBody>
      </p:sp>
      <p:sp>
        <p:nvSpPr>
          <p:cNvPr id="9" name="TextBox 9"/>
          <p:cNvSpPr txBox="1"/>
          <p:nvPr/>
        </p:nvSpPr>
        <p:spPr>
          <a:xfrm>
            <a:off x="1852374" y="1681447"/>
            <a:ext cx="14583252" cy="745641"/>
          </a:xfrm>
          <a:prstGeom prst="rect">
            <a:avLst/>
          </a:prstGeom>
        </p:spPr>
        <p:txBody>
          <a:bodyPr lIns="0" tIns="0" rIns="0" bIns="0" rtlCol="0" anchor="t">
            <a:spAutoFit/>
          </a:bodyPr>
          <a:lstStyle/>
          <a:p>
            <a:pPr algn="ctr">
              <a:lnSpc>
                <a:spcPts val="6198"/>
              </a:lnSpc>
            </a:pPr>
            <a:r>
              <a:rPr lang="en-US" sz="4245" spc="437">
                <a:solidFill>
                  <a:srgbClr val="E8E6E6"/>
                </a:solidFill>
                <a:latin typeface="Tenor Sans"/>
                <a:ea typeface="Tenor Sans"/>
                <a:cs typeface="Tenor Sans"/>
                <a:sym typeface="Tenor Sans"/>
              </a:rPr>
              <a:t>CHRONICLES OF EXOPLANET EXPLORATION</a:t>
            </a:r>
          </a:p>
        </p:txBody>
      </p:sp>
      <p:sp>
        <p:nvSpPr>
          <p:cNvPr id="10" name="TextBox 10"/>
          <p:cNvSpPr txBox="1"/>
          <p:nvPr/>
        </p:nvSpPr>
        <p:spPr>
          <a:xfrm>
            <a:off x="13382149" y="6978650"/>
            <a:ext cx="3877151" cy="2279650"/>
          </a:xfrm>
          <a:prstGeom prst="rect">
            <a:avLst/>
          </a:prstGeom>
        </p:spPr>
        <p:txBody>
          <a:bodyPr lIns="0" tIns="0" rIns="0" bIns="0" rtlCol="0" anchor="t">
            <a:spAutoFit/>
          </a:bodyPr>
          <a:lstStyle/>
          <a:p>
            <a:pPr algn="ctr">
              <a:lnSpc>
                <a:spcPts val="3649"/>
              </a:lnSpc>
            </a:pPr>
            <a:r>
              <a:rPr lang="en-US" sz="2499" spc="257">
                <a:solidFill>
                  <a:srgbClr val="E8E6E6"/>
                </a:solidFill>
                <a:latin typeface="Tenor Sans"/>
                <a:ea typeface="Tenor Sans"/>
                <a:cs typeface="Tenor Sans"/>
                <a:sym typeface="Tenor Sans"/>
              </a:rPr>
              <a:t>THIAGO KUPERMAN</a:t>
            </a:r>
          </a:p>
          <a:p>
            <a:pPr algn="ctr">
              <a:lnSpc>
                <a:spcPts val="3649"/>
              </a:lnSpc>
            </a:pPr>
            <a:r>
              <a:rPr lang="en-US" sz="2499" spc="257">
                <a:solidFill>
                  <a:srgbClr val="E8E6E6"/>
                </a:solidFill>
                <a:latin typeface="Tenor Sans"/>
                <a:ea typeface="Tenor Sans"/>
                <a:cs typeface="Tenor Sans"/>
                <a:sym typeface="Tenor Sans"/>
              </a:rPr>
              <a:t>FRANCISCO PEREZ</a:t>
            </a:r>
          </a:p>
          <a:p>
            <a:pPr algn="ctr">
              <a:lnSpc>
                <a:spcPts val="3649"/>
              </a:lnSpc>
            </a:pPr>
            <a:r>
              <a:rPr lang="en-US" sz="2499" spc="257">
                <a:solidFill>
                  <a:srgbClr val="E8E6E6"/>
                </a:solidFill>
                <a:latin typeface="Tenor Sans"/>
                <a:ea typeface="Tenor Sans"/>
                <a:cs typeface="Tenor Sans"/>
                <a:sym typeface="Tenor Sans"/>
              </a:rPr>
              <a:t>MANUEL PARADA</a:t>
            </a:r>
          </a:p>
          <a:p>
            <a:pPr algn="ctr">
              <a:lnSpc>
                <a:spcPts val="3649"/>
              </a:lnSpc>
            </a:pPr>
            <a:r>
              <a:rPr lang="en-US" sz="2499" spc="257">
                <a:solidFill>
                  <a:srgbClr val="E8E6E6"/>
                </a:solidFill>
                <a:latin typeface="Tenor Sans"/>
                <a:ea typeface="Tenor Sans"/>
                <a:cs typeface="Tenor Sans"/>
                <a:sym typeface="Tenor Sans"/>
              </a:rPr>
              <a:t>MARILENA SERVIN</a:t>
            </a:r>
          </a:p>
          <a:p>
            <a:pPr algn="r">
              <a:lnSpc>
                <a:spcPts val="3649"/>
              </a:lnSpc>
            </a:pPr>
            <a:r>
              <a:rPr lang="en-US" sz="2499" spc="257">
                <a:solidFill>
                  <a:srgbClr val="E8E6E6"/>
                </a:solidFill>
                <a:latin typeface="Tenor Sans"/>
                <a:ea typeface="Tenor Sans"/>
                <a:cs typeface="Tenor Sans"/>
                <a:sym typeface="Tenor Sans"/>
              </a:rPr>
              <a:t>PALOMA RIEZNIK</a:t>
            </a:r>
          </a:p>
        </p:txBody>
      </p:sp>
      <p:sp>
        <p:nvSpPr>
          <p:cNvPr id="11" name="Freeform 11"/>
          <p:cNvSpPr/>
          <p:nvPr/>
        </p:nvSpPr>
        <p:spPr>
          <a:xfrm rot="3540635">
            <a:off x="11179185" y="-5621991"/>
            <a:ext cx="7972425" cy="9259655"/>
          </a:xfrm>
          <a:custGeom>
            <a:avLst/>
            <a:gdLst/>
            <a:ahLst/>
            <a:cxnLst/>
            <a:rect l="l" t="t" r="r" b="b"/>
            <a:pathLst>
              <a:path w="7972425" h="9259655">
                <a:moveTo>
                  <a:pt x="0" y="0"/>
                </a:moveTo>
                <a:lnTo>
                  <a:pt x="7972425" y="0"/>
                </a:lnTo>
                <a:lnTo>
                  <a:pt x="7972425" y="9259655"/>
                </a:lnTo>
                <a:lnTo>
                  <a:pt x="0" y="9259655"/>
                </a:lnTo>
                <a:lnTo>
                  <a:pt x="0" y="0"/>
                </a:lnTo>
                <a:close/>
              </a:path>
            </a:pathLst>
          </a:custGeom>
          <a:blipFill>
            <a:blip r:embed="rId5"/>
            <a:stretch>
              <a:fillRect l="-6258" r="-6258"/>
            </a:stretch>
          </a:blipFill>
        </p:spPr>
      </p:sp>
      <p:sp>
        <p:nvSpPr>
          <p:cNvPr id="12" name="TextBox 12"/>
          <p:cNvSpPr txBox="1"/>
          <p:nvPr/>
        </p:nvSpPr>
        <p:spPr>
          <a:xfrm>
            <a:off x="1024882" y="8359775"/>
            <a:ext cx="5072539" cy="898525"/>
          </a:xfrm>
          <a:prstGeom prst="rect">
            <a:avLst/>
          </a:prstGeom>
        </p:spPr>
        <p:txBody>
          <a:bodyPr lIns="0" tIns="0" rIns="0" bIns="0" rtlCol="0" anchor="t">
            <a:spAutoFit/>
          </a:bodyPr>
          <a:lstStyle/>
          <a:p>
            <a:pPr algn="just">
              <a:lnSpc>
                <a:spcPts val="3649"/>
              </a:lnSpc>
            </a:pPr>
            <a:r>
              <a:rPr lang="en-US" sz="2499" b="1" spc="257">
                <a:solidFill>
                  <a:srgbClr val="E8E6E6"/>
                </a:solidFill>
                <a:latin typeface="Open Sans Bold"/>
                <a:ea typeface="Open Sans Bold"/>
                <a:cs typeface="Open Sans Bold"/>
                <a:sym typeface="Open Sans Bold"/>
              </a:rPr>
              <a:t>LA BANDA DE MARSHALL</a:t>
            </a:r>
          </a:p>
          <a:p>
            <a:pPr algn="just">
              <a:lnSpc>
                <a:spcPts val="3649"/>
              </a:lnSpc>
            </a:pPr>
            <a:r>
              <a:rPr lang="en-US" sz="2499" b="1" spc="257">
                <a:solidFill>
                  <a:srgbClr val="E8E6E6"/>
                </a:solidFill>
                <a:latin typeface="Open Sans Bold"/>
                <a:ea typeface="Open Sans Bold"/>
                <a:cs typeface="Open Sans Bold"/>
                <a:sym typeface="Open Sans Bold"/>
              </a:rPr>
              <a:t>BUENOS AIRES, ARGENTINA</a:t>
            </a:r>
          </a:p>
        </p:txBody>
      </p:sp>
      <p:sp>
        <p:nvSpPr>
          <p:cNvPr id="13" name="Freeform 13"/>
          <p:cNvSpPr/>
          <p:nvPr/>
        </p:nvSpPr>
        <p:spPr>
          <a:xfrm rot="-6345140">
            <a:off x="11870789" y="8341327"/>
            <a:ext cx="7221474" cy="8229600"/>
          </a:xfrm>
          <a:custGeom>
            <a:avLst/>
            <a:gdLst/>
            <a:ahLst/>
            <a:cxnLst/>
            <a:rect l="l" t="t" r="r" b="b"/>
            <a:pathLst>
              <a:path w="7221474" h="8229600">
                <a:moveTo>
                  <a:pt x="0" y="0"/>
                </a:moveTo>
                <a:lnTo>
                  <a:pt x="7221474" y="0"/>
                </a:lnTo>
                <a:lnTo>
                  <a:pt x="7221474" y="8229600"/>
                </a:lnTo>
                <a:lnTo>
                  <a:pt x="0" y="8229600"/>
                </a:lnTo>
                <a:lnTo>
                  <a:pt x="0" y="0"/>
                </a:lnTo>
                <a:close/>
              </a:path>
            </a:pathLst>
          </a:custGeom>
          <a:blipFill>
            <a:blip r:embed="rId6"/>
            <a:stretch>
              <a:fillRect/>
            </a:stretch>
          </a:blipFill>
        </p:spPr>
      </p:sp>
      <p:sp>
        <p:nvSpPr>
          <p:cNvPr id="14" name="TextBox 14"/>
          <p:cNvSpPr txBox="1"/>
          <p:nvPr/>
        </p:nvSpPr>
        <p:spPr>
          <a:xfrm>
            <a:off x="5437049" y="4648199"/>
            <a:ext cx="7413903" cy="495301"/>
          </a:xfrm>
          <a:prstGeom prst="rect">
            <a:avLst/>
          </a:prstGeom>
        </p:spPr>
        <p:txBody>
          <a:bodyPr lIns="0" tIns="0" rIns="0" bIns="0" rtlCol="0" anchor="t">
            <a:spAutoFit/>
          </a:bodyPr>
          <a:lstStyle/>
          <a:p>
            <a:pPr algn="ctr">
              <a:lnSpc>
                <a:spcPts val="4199"/>
              </a:lnSpc>
              <a:spcBef>
                <a:spcPct val="0"/>
              </a:spcBef>
            </a:pPr>
            <a:r>
              <a:rPr lang="en-US" sz="2999" b="1">
                <a:solidFill>
                  <a:srgbClr val="E8E6E6"/>
                </a:solidFill>
                <a:latin typeface="Open Sans Bold"/>
                <a:ea typeface="Open Sans Bold"/>
                <a:cs typeface="Open Sans Bold"/>
                <a:sym typeface="Open Sans Bold"/>
              </a:rPr>
              <a:t>PLATAFORMA EDUCATIVA INTERACTIVA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sp>
      <p:sp>
        <p:nvSpPr>
          <p:cNvPr id="3" name="TextBox 3"/>
          <p:cNvSpPr txBox="1"/>
          <p:nvPr/>
        </p:nvSpPr>
        <p:spPr>
          <a:xfrm>
            <a:off x="1691213" y="3212820"/>
            <a:ext cx="14905575" cy="1070216"/>
          </a:xfrm>
          <a:prstGeom prst="rect">
            <a:avLst/>
          </a:prstGeom>
        </p:spPr>
        <p:txBody>
          <a:bodyPr lIns="0" tIns="0" rIns="0" bIns="0" rtlCol="0" anchor="t">
            <a:spAutoFit/>
          </a:bodyPr>
          <a:lstStyle/>
          <a:p>
            <a:pPr algn="ctr">
              <a:lnSpc>
                <a:spcPts val="7727"/>
              </a:lnSpc>
            </a:pPr>
            <a:r>
              <a:rPr lang="en-US" sz="8399" b="1" spc="-268">
                <a:solidFill>
                  <a:srgbClr val="E8E6E6"/>
                </a:solidFill>
                <a:latin typeface="Glacial Indifference Bold"/>
                <a:ea typeface="Glacial Indifference Bold"/>
                <a:cs typeface="Glacial Indifference Bold"/>
                <a:sym typeface="Glacial Indifference Bold"/>
              </a:rPr>
              <a:t>PAGINA WEB</a:t>
            </a:r>
          </a:p>
        </p:txBody>
      </p:sp>
      <p:sp>
        <p:nvSpPr>
          <p:cNvPr id="4" name="TextBox 4"/>
          <p:cNvSpPr txBox="1"/>
          <p:nvPr/>
        </p:nvSpPr>
        <p:spPr>
          <a:xfrm>
            <a:off x="1469412" y="4603004"/>
            <a:ext cx="15349176" cy="1805302"/>
          </a:xfrm>
          <a:prstGeom prst="rect">
            <a:avLst/>
          </a:prstGeom>
        </p:spPr>
        <p:txBody>
          <a:bodyPr lIns="0" tIns="0" rIns="0" bIns="0" rtlCol="0" anchor="t">
            <a:spAutoFit/>
          </a:bodyPr>
          <a:lstStyle/>
          <a:p>
            <a:pPr algn="ctr">
              <a:lnSpc>
                <a:spcPts val="4759"/>
              </a:lnSpc>
            </a:pPr>
            <a:r>
              <a:rPr lang="en-US" sz="3399" dirty="0" err="1">
                <a:solidFill>
                  <a:srgbClr val="E8E6E6"/>
                </a:solidFill>
                <a:latin typeface="Open Sans"/>
                <a:ea typeface="Open Sans"/>
                <a:cs typeface="Open Sans"/>
                <a:sym typeface="Open Sans"/>
              </a:rPr>
              <a:t>Creamos</a:t>
            </a:r>
            <a:r>
              <a:rPr lang="en-US" sz="3399" dirty="0">
                <a:solidFill>
                  <a:srgbClr val="E8E6E6"/>
                </a:solidFill>
                <a:latin typeface="Open Sans"/>
                <a:ea typeface="Open Sans"/>
                <a:cs typeface="Open Sans"/>
                <a:sym typeface="Open Sans"/>
              </a:rPr>
              <a:t> </a:t>
            </a:r>
            <a:r>
              <a:rPr lang="en-US" sz="3399" dirty="0" err="1">
                <a:solidFill>
                  <a:srgbClr val="E8E6E6"/>
                </a:solidFill>
                <a:latin typeface="Open Sans"/>
                <a:ea typeface="Open Sans"/>
                <a:cs typeface="Open Sans"/>
                <a:sym typeface="Open Sans"/>
              </a:rPr>
              <a:t>una</a:t>
            </a:r>
            <a:r>
              <a:rPr lang="en-US" sz="3399" dirty="0">
                <a:solidFill>
                  <a:srgbClr val="E8E6E6"/>
                </a:solidFill>
                <a:latin typeface="Open Sans"/>
                <a:ea typeface="Open Sans"/>
                <a:cs typeface="Open Sans"/>
                <a:sym typeface="Open Sans"/>
              </a:rPr>
              <a:t> demo de la </a:t>
            </a:r>
            <a:r>
              <a:rPr lang="en-US" sz="3399" dirty="0" err="1">
                <a:solidFill>
                  <a:srgbClr val="E8E6E6"/>
                </a:solidFill>
                <a:latin typeface="Open Sans"/>
                <a:ea typeface="Open Sans"/>
                <a:cs typeface="Open Sans"/>
                <a:sym typeface="Open Sans"/>
              </a:rPr>
              <a:t>plataforma</a:t>
            </a:r>
            <a:r>
              <a:rPr lang="en-US" sz="3399" dirty="0">
                <a:solidFill>
                  <a:srgbClr val="E8E6E6"/>
                </a:solidFill>
                <a:latin typeface="Open Sans"/>
                <a:ea typeface="Open Sans"/>
                <a:cs typeface="Open Sans"/>
                <a:sym typeface="Open Sans"/>
              </a:rPr>
              <a:t> con </a:t>
            </a:r>
            <a:r>
              <a:rPr lang="en-US" sz="3399" dirty="0" err="1">
                <a:solidFill>
                  <a:srgbClr val="E8E6E6"/>
                </a:solidFill>
                <a:latin typeface="Open Sans"/>
                <a:ea typeface="Open Sans"/>
                <a:cs typeface="Open Sans"/>
                <a:sym typeface="Open Sans"/>
              </a:rPr>
              <a:t>algunos</a:t>
            </a:r>
            <a:r>
              <a:rPr lang="en-US" sz="3399" dirty="0">
                <a:solidFill>
                  <a:srgbClr val="E8E6E6"/>
                </a:solidFill>
                <a:latin typeface="Open Sans"/>
                <a:ea typeface="Open Sans"/>
                <a:cs typeface="Open Sans"/>
                <a:sym typeface="Open Sans"/>
              </a:rPr>
              <a:t> </a:t>
            </a:r>
            <a:r>
              <a:rPr lang="en-US" sz="3399" dirty="0" err="1">
                <a:solidFill>
                  <a:srgbClr val="E8E6E6"/>
                </a:solidFill>
                <a:latin typeface="Open Sans"/>
                <a:ea typeface="Open Sans"/>
                <a:cs typeface="Open Sans"/>
                <a:sym typeface="Open Sans"/>
              </a:rPr>
              <a:t>juegos</a:t>
            </a:r>
            <a:r>
              <a:rPr lang="en-US" sz="3399" dirty="0">
                <a:solidFill>
                  <a:srgbClr val="E8E6E6"/>
                </a:solidFill>
                <a:latin typeface="Open Sans"/>
                <a:ea typeface="Open Sans"/>
                <a:cs typeface="Open Sans"/>
                <a:sym typeface="Open Sans"/>
              </a:rPr>
              <a:t> </a:t>
            </a:r>
            <a:r>
              <a:rPr lang="en-US" sz="3399" dirty="0" err="1">
                <a:solidFill>
                  <a:srgbClr val="E8E6E6"/>
                </a:solidFill>
                <a:latin typeface="Open Sans"/>
                <a:ea typeface="Open Sans"/>
                <a:cs typeface="Open Sans"/>
                <a:sym typeface="Open Sans"/>
              </a:rPr>
              <a:t>ya</a:t>
            </a:r>
            <a:r>
              <a:rPr lang="en-US" sz="3399" dirty="0">
                <a:solidFill>
                  <a:srgbClr val="E8E6E6"/>
                </a:solidFill>
                <a:latin typeface="Open Sans"/>
                <a:ea typeface="Open Sans"/>
                <a:cs typeface="Open Sans"/>
                <a:sym typeface="Open Sans"/>
              </a:rPr>
              <a:t> </a:t>
            </a:r>
            <a:r>
              <a:rPr lang="en-US" sz="3399" dirty="0" err="1">
                <a:solidFill>
                  <a:srgbClr val="E8E6E6"/>
                </a:solidFill>
                <a:latin typeface="Open Sans"/>
                <a:ea typeface="Open Sans"/>
                <a:cs typeface="Open Sans"/>
                <a:sym typeface="Open Sans"/>
              </a:rPr>
              <a:t>en</a:t>
            </a:r>
            <a:r>
              <a:rPr lang="en-US" sz="3399" dirty="0">
                <a:solidFill>
                  <a:srgbClr val="E8E6E6"/>
                </a:solidFill>
                <a:latin typeface="Open Sans"/>
                <a:ea typeface="Open Sans"/>
                <a:cs typeface="Open Sans"/>
                <a:sym typeface="Open Sans"/>
              </a:rPr>
              <a:t> </a:t>
            </a:r>
            <a:r>
              <a:rPr lang="en-US" sz="3399" dirty="0" err="1">
                <a:solidFill>
                  <a:srgbClr val="E8E6E6"/>
                </a:solidFill>
                <a:latin typeface="Open Sans"/>
                <a:ea typeface="Open Sans"/>
                <a:cs typeface="Open Sans"/>
                <a:sym typeface="Open Sans"/>
              </a:rPr>
              <a:t>funcionamiento</a:t>
            </a:r>
            <a:r>
              <a:rPr lang="en-US" sz="3399" dirty="0">
                <a:solidFill>
                  <a:srgbClr val="E8E6E6"/>
                </a:solidFill>
                <a:latin typeface="Open Sans"/>
                <a:ea typeface="Open Sans"/>
                <a:cs typeface="Open Sans"/>
                <a:sym typeface="Open Sans"/>
              </a:rPr>
              <a:t>. </a:t>
            </a:r>
            <a:r>
              <a:rPr lang="en-US" sz="3399" dirty="0" err="1">
                <a:solidFill>
                  <a:srgbClr val="E8E6E6"/>
                </a:solidFill>
                <a:latin typeface="Open Sans"/>
                <a:ea typeface="Open Sans"/>
                <a:cs typeface="Open Sans"/>
                <a:sym typeface="Open Sans"/>
              </a:rPr>
              <a:t>Pueden</a:t>
            </a:r>
            <a:r>
              <a:rPr lang="en-US" sz="3399" dirty="0">
                <a:solidFill>
                  <a:srgbClr val="E8E6E6"/>
                </a:solidFill>
                <a:latin typeface="Open Sans"/>
                <a:ea typeface="Open Sans"/>
                <a:cs typeface="Open Sans"/>
                <a:sym typeface="Open Sans"/>
              </a:rPr>
              <a:t> acceder </a:t>
            </a:r>
            <a:r>
              <a:rPr lang="en-US" sz="3399" dirty="0" err="1">
                <a:solidFill>
                  <a:srgbClr val="E8E6E6"/>
                </a:solidFill>
                <a:latin typeface="Open Sans"/>
                <a:ea typeface="Open Sans"/>
                <a:cs typeface="Open Sans"/>
                <a:sym typeface="Open Sans"/>
              </a:rPr>
              <a:t>en</a:t>
            </a:r>
            <a:r>
              <a:rPr lang="en-US" sz="3399" dirty="0">
                <a:solidFill>
                  <a:srgbClr val="E8E6E6"/>
                </a:solidFill>
                <a:latin typeface="Open Sans"/>
                <a:ea typeface="Open Sans"/>
                <a:cs typeface="Open Sans"/>
                <a:sym typeface="Open Sans"/>
              </a:rPr>
              <a:t> </a:t>
            </a:r>
            <a:r>
              <a:rPr lang="en-US" sz="3399" dirty="0" err="1">
                <a:solidFill>
                  <a:srgbClr val="E8E6E6"/>
                </a:solidFill>
                <a:latin typeface="Open Sans"/>
                <a:ea typeface="Open Sans"/>
                <a:cs typeface="Open Sans"/>
                <a:sym typeface="Open Sans"/>
              </a:rPr>
              <a:t>el</a:t>
            </a:r>
            <a:r>
              <a:rPr lang="en-US" sz="3399" dirty="0">
                <a:solidFill>
                  <a:srgbClr val="E8E6E6"/>
                </a:solidFill>
                <a:latin typeface="Open Sans"/>
                <a:ea typeface="Open Sans"/>
                <a:cs typeface="Open Sans"/>
                <a:sym typeface="Open Sans"/>
              </a:rPr>
              <a:t> </a:t>
            </a:r>
            <a:r>
              <a:rPr lang="en-US" sz="3399" dirty="0" err="1">
                <a:solidFill>
                  <a:srgbClr val="E8E6E6"/>
                </a:solidFill>
                <a:latin typeface="Open Sans"/>
                <a:ea typeface="Open Sans"/>
                <a:cs typeface="Open Sans"/>
                <a:sym typeface="Open Sans"/>
              </a:rPr>
              <a:t>siguiente</a:t>
            </a:r>
            <a:r>
              <a:rPr lang="en-US" sz="3399" dirty="0">
                <a:solidFill>
                  <a:srgbClr val="E8E6E6"/>
                </a:solidFill>
                <a:latin typeface="Open Sans"/>
                <a:ea typeface="Open Sans"/>
                <a:cs typeface="Open Sans"/>
                <a:sym typeface="Open Sans"/>
              </a:rPr>
              <a:t>  link:</a:t>
            </a:r>
          </a:p>
          <a:p>
            <a:pPr algn="ctr">
              <a:lnSpc>
                <a:spcPts val="4759"/>
              </a:lnSpc>
              <a:spcBef>
                <a:spcPct val="0"/>
              </a:spcBef>
            </a:pPr>
            <a:r>
              <a:rPr lang="en-US" sz="3399" u="sng" dirty="0">
                <a:solidFill>
                  <a:schemeClr val="accent5"/>
                </a:solidFill>
                <a:latin typeface="Open Sans"/>
                <a:ea typeface="Open Sans"/>
                <a:cs typeface="Open Sans"/>
                <a:sym typeface="Open Sans"/>
                <a:hlinkClick r:id="rId3" tooltip="https://exogames.vercel.app">
                  <a:extLst>
                    <a:ext uri="{A12FA001-AC4F-418D-AE19-62706E023703}">
                      <ahyp:hlinkClr xmlns:ahyp="http://schemas.microsoft.com/office/drawing/2018/hyperlinkcolor" val="tx"/>
                    </a:ext>
                  </a:extLst>
                </a:hlinkClick>
              </a:rPr>
              <a:t>https://exogames.vercel.app/</a:t>
            </a:r>
          </a:p>
        </p:txBody>
      </p:sp>
      <p:sp>
        <p:nvSpPr>
          <p:cNvPr id="5" name="Freeform 5"/>
          <p:cNvSpPr/>
          <p:nvPr/>
        </p:nvSpPr>
        <p:spPr>
          <a:xfrm>
            <a:off x="14909779" y="-238490"/>
            <a:ext cx="4258010" cy="3376237"/>
          </a:xfrm>
          <a:custGeom>
            <a:avLst/>
            <a:gdLst/>
            <a:ahLst/>
            <a:cxnLst/>
            <a:rect l="l" t="t" r="r" b="b"/>
            <a:pathLst>
              <a:path w="4258010" h="3376237">
                <a:moveTo>
                  <a:pt x="0" y="0"/>
                </a:moveTo>
                <a:lnTo>
                  <a:pt x="4258010" y="0"/>
                </a:lnTo>
                <a:lnTo>
                  <a:pt x="4258010" y="3376237"/>
                </a:lnTo>
                <a:lnTo>
                  <a:pt x="0" y="3376237"/>
                </a:lnTo>
                <a:lnTo>
                  <a:pt x="0" y="0"/>
                </a:lnTo>
                <a:close/>
              </a:path>
            </a:pathLst>
          </a:custGeom>
          <a:blipFill>
            <a:blip r:embed="rId4">
              <a:alphaModFix amt="9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2730249" y="-8683691"/>
            <a:ext cx="15554280" cy="10401924"/>
          </a:xfrm>
          <a:custGeom>
            <a:avLst/>
            <a:gdLst/>
            <a:ahLst/>
            <a:cxnLst/>
            <a:rect l="l" t="t" r="r" b="b"/>
            <a:pathLst>
              <a:path w="15554280" h="10401924">
                <a:moveTo>
                  <a:pt x="0" y="0"/>
                </a:moveTo>
                <a:lnTo>
                  <a:pt x="15554280" y="0"/>
                </a:lnTo>
                <a:lnTo>
                  <a:pt x="15554280" y="10401925"/>
                </a:lnTo>
                <a:lnTo>
                  <a:pt x="0" y="104019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6452162" y="-5194438"/>
            <a:ext cx="13802264" cy="8229600"/>
          </a:xfrm>
          <a:custGeom>
            <a:avLst/>
            <a:gdLst/>
            <a:ahLst/>
            <a:cxnLst/>
            <a:rect l="l" t="t" r="r" b="b"/>
            <a:pathLst>
              <a:path w="13802264" h="8229600">
                <a:moveTo>
                  <a:pt x="0" y="0"/>
                </a:moveTo>
                <a:lnTo>
                  <a:pt x="13802264" y="0"/>
                </a:lnTo>
                <a:lnTo>
                  <a:pt x="13802264" y="8229600"/>
                </a:lnTo>
                <a:lnTo>
                  <a:pt x="0" y="8229600"/>
                </a:lnTo>
                <a:lnTo>
                  <a:pt x="0" y="0"/>
                </a:lnTo>
                <a:close/>
              </a:path>
            </a:pathLst>
          </a:custGeom>
          <a:blipFill>
            <a:blip r:embed="rId8"/>
            <a:stretch>
              <a:fillRect/>
            </a:stretch>
          </a:blipFill>
        </p:spPr>
      </p:sp>
      <p:sp>
        <p:nvSpPr>
          <p:cNvPr id="8" name="Freeform 8"/>
          <p:cNvSpPr/>
          <p:nvPr/>
        </p:nvSpPr>
        <p:spPr>
          <a:xfrm>
            <a:off x="9908174" y="-10613339"/>
            <a:ext cx="14261221" cy="14261221"/>
          </a:xfrm>
          <a:custGeom>
            <a:avLst/>
            <a:gdLst/>
            <a:ahLst/>
            <a:cxnLst/>
            <a:rect l="l" t="t" r="r" b="b"/>
            <a:pathLst>
              <a:path w="14261221" h="14261221">
                <a:moveTo>
                  <a:pt x="0" y="0"/>
                </a:moveTo>
                <a:lnTo>
                  <a:pt x="14261220" y="0"/>
                </a:lnTo>
                <a:lnTo>
                  <a:pt x="14261220" y="14261221"/>
                </a:lnTo>
                <a:lnTo>
                  <a:pt x="0" y="14261221"/>
                </a:lnTo>
                <a:lnTo>
                  <a:pt x="0" y="0"/>
                </a:lnTo>
                <a:close/>
              </a:path>
            </a:pathLst>
          </a:custGeom>
          <a:blipFill>
            <a:blip r:embed="rId9"/>
            <a:stretch>
              <a:fillRect/>
            </a:stretch>
          </a:blipFill>
        </p:spPr>
      </p:sp>
      <p:sp>
        <p:nvSpPr>
          <p:cNvPr id="9" name="Freeform 9"/>
          <p:cNvSpPr/>
          <p:nvPr/>
        </p:nvSpPr>
        <p:spPr>
          <a:xfrm>
            <a:off x="-7618723" y="-11200611"/>
            <a:ext cx="15014437" cy="13137632"/>
          </a:xfrm>
          <a:custGeom>
            <a:avLst/>
            <a:gdLst/>
            <a:ahLst/>
            <a:cxnLst/>
            <a:rect l="l" t="t" r="r" b="b"/>
            <a:pathLst>
              <a:path w="15014437" h="13137632">
                <a:moveTo>
                  <a:pt x="0" y="0"/>
                </a:moveTo>
                <a:lnTo>
                  <a:pt x="15014436" y="0"/>
                </a:lnTo>
                <a:lnTo>
                  <a:pt x="15014436" y="13137632"/>
                </a:lnTo>
                <a:lnTo>
                  <a:pt x="0" y="13137632"/>
                </a:lnTo>
                <a:lnTo>
                  <a:pt x="0" y="0"/>
                </a:lnTo>
                <a:close/>
              </a:path>
            </a:pathLst>
          </a:custGeom>
          <a:blipFill>
            <a:blip r:embed="rId10"/>
            <a:stretch>
              <a:fillRect/>
            </a:stretch>
          </a:blipFill>
        </p:spPr>
      </p:sp>
      <p:sp>
        <p:nvSpPr>
          <p:cNvPr id="10" name="Freeform 10"/>
          <p:cNvSpPr/>
          <p:nvPr/>
        </p:nvSpPr>
        <p:spPr>
          <a:xfrm>
            <a:off x="-2730249" y="-7207160"/>
            <a:ext cx="9142433" cy="9649006"/>
          </a:xfrm>
          <a:custGeom>
            <a:avLst/>
            <a:gdLst/>
            <a:ahLst/>
            <a:cxnLst/>
            <a:rect l="l" t="t" r="r" b="b"/>
            <a:pathLst>
              <a:path w="9142433" h="9649006">
                <a:moveTo>
                  <a:pt x="0" y="0"/>
                </a:moveTo>
                <a:lnTo>
                  <a:pt x="9142433" y="0"/>
                </a:lnTo>
                <a:lnTo>
                  <a:pt x="9142433" y="9649006"/>
                </a:lnTo>
                <a:lnTo>
                  <a:pt x="0" y="9649006"/>
                </a:lnTo>
                <a:lnTo>
                  <a:pt x="0" y="0"/>
                </a:lnTo>
                <a:close/>
              </a:path>
            </a:pathLst>
          </a:custGeom>
          <a:blipFill>
            <a:blip r:embed="rId11"/>
            <a:stretch>
              <a:fillRect/>
            </a:stretch>
          </a:blipFill>
        </p:spPr>
      </p:sp>
      <p:sp>
        <p:nvSpPr>
          <p:cNvPr id="11" name="TextBox 11"/>
          <p:cNvSpPr txBox="1"/>
          <p:nvPr/>
        </p:nvSpPr>
        <p:spPr>
          <a:xfrm>
            <a:off x="1691213" y="7266832"/>
            <a:ext cx="14905575" cy="664714"/>
          </a:xfrm>
          <a:prstGeom prst="rect">
            <a:avLst/>
          </a:prstGeom>
        </p:spPr>
        <p:txBody>
          <a:bodyPr lIns="0" tIns="0" rIns="0" bIns="0" rtlCol="0" anchor="t">
            <a:spAutoFit/>
          </a:bodyPr>
          <a:lstStyle/>
          <a:p>
            <a:pPr algn="ctr">
              <a:lnSpc>
                <a:spcPts val="4875"/>
              </a:lnSpc>
            </a:pPr>
            <a:r>
              <a:rPr lang="en-US" sz="5299" b="1" spc="-169">
                <a:solidFill>
                  <a:srgbClr val="E8E6E6"/>
                </a:solidFill>
                <a:latin typeface="Glacial Indifference Bold"/>
                <a:ea typeface="Glacial Indifference Bold"/>
                <a:cs typeface="Glacial Indifference Bold"/>
                <a:sym typeface="Glacial Indifference Bold"/>
              </a:rPr>
              <a:t>¡DISFRUTEN!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sp>
      <p:sp>
        <p:nvSpPr>
          <p:cNvPr id="3" name="TextBox 3"/>
          <p:cNvSpPr txBox="1"/>
          <p:nvPr/>
        </p:nvSpPr>
        <p:spPr>
          <a:xfrm>
            <a:off x="1028700" y="3125429"/>
            <a:ext cx="14905575" cy="1070216"/>
          </a:xfrm>
          <a:prstGeom prst="rect">
            <a:avLst/>
          </a:prstGeom>
        </p:spPr>
        <p:txBody>
          <a:bodyPr lIns="0" tIns="0" rIns="0" bIns="0" rtlCol="0" anchor="t">
            <a:spAutoFit/>
          </a:bodyPr>
          <a:lstStyle/>
          <a:p>
            <a:pPr algn="l">
              <a:lnSpc>
                <a:spcPts val="7727"/>
              </a:lnSpc>
            </a:pPr>
            <a:r>
              <a:rPr lang="en-US" sz="8399" b="1" spc="-268">
                <a:solidFill>
                  <a:srgbClr val="E8E6E6"/>
                </a:solidFill>
                <a:latin typeface="Glacial Indifference Bold"/>
                <a:ea typeface="Glacial Indifference Bold"/>
                <a:cs typeface="Glacial Indifference Bold"/>
                <a:sym typeface="Glacial Indifference Bold"/>
              </a:rPr>
              <a:t>FUENTES</a:t>
            </a:r>
          </a:p>
        </p:txBody>
      </p:sp>
      <p:sp>
        <p:nvSpPr>
          <p:cNvPr id="4" name="TextBox 4"/>
          <p:cNvSpPr txBox="1"/>
          <p:nvPr/>
        </p:nvSpPr>
        <p:spPr>
          <a:xfrm>
            <a:off x="1028700" y="4624270"/>
            <a:ext cx="15349176" cy="2214709"/>
          </a:xfrm>
          <a:prstGeom prst="rect">
            <a:avLst/>
          </a:prstGeom>
        </p:spPr>
        <p:txBody>
          <a:bodyPr lIns="0" tIns="0" rIns="0" bIns="0" rtlCol="0" anchor="t">
            <a:spAutoFit/>
          </a:bodyPr>
          <a:lstStyle/>
          <a:p>
            <a:pPr algn="l">
              <a:lnSpc>
                <a:spcPts val="3499"/>
              </a:lnSpc>
            </a:pPr>
            <a:r>
              <a:rPr lang="en-US" sz="2499" dirty="0">
                <a:solidFill>
                  <a:srgbClr val="E8E6E6"/>
                </a:solidFill>
                <a:latin typeface="Open Sans Light"/>
                <a:ea typeface="Open Sans Light"/>
                <a:cs typeface="Open Sans Light"/>
                <a:sym typeface="Open Sans Light"/>
              </a:rPr>
              <a:t>Nasa Exoplanets: </a:t>
            </a:r>
            <a:r>
              <a:rPr lang="en-US" sz="2499" u="sng" dirty="0">
                <a:solidFill>
                  <a:schemeClr val="accent5"/>
                </a:solidFill>
                <a:latin typeface="Open Sans Light"/>
                <a:ea typeface="Open Sans Light"/>
                <a:cs typeface="Open Sans Light"/>
                <a:sym typeface="Open Sans Light"/>
                <a:hlinkClick r:id="rId3" tooltip="https://science.nasa.gov/exoplanets/">
                  <a:extLst>
                    <a:ext uri="{A12FA001-AC4F-418D-AE19-62706E023703}">
                      <ahyp:hlinkClr xmlns:ahyp="http://schemas.microsoft.com/office/drawing/2018/hyperlinkcolor" val="tx"/>
                    </a:ext>
                  </a:extLst>
                </a:hlinkClick>
              </a:rPr>
              <a:t>https://science.nasa.gov/exoplanets/ </a:t>
            </a:r>
          </a:p>
          <a:p>
            <a:pPr algn="l">
              <a:lnSpc>
                <a:spcPts val="3499"/>
              </a:lnSpc>
            </a:pPr>
            <a:r>
              <a:rPr lang="en-US" sz="2499" dirty="0">
                <a:solidFill>
                  <a:srgbClr val="E8E6E6"/>
                </a:solidFill>
                <a:latin typeface="Open Sans Light"/>
                <a:ea typeface="Open Sans Light"/>
                <a:cs typeface="Open Sans Light"/>
                <a:sym typeface="Open Sans Light"/>
              </a:rPr>
              <a:t>Eyes on Exoplanets -</a:t>
            </a:r>
            <a:r>
              <a:rPr lang="en-US" sz="2499" u="sng" dirty="0">
                <a:solidFill>
                  <a:srgbClr val="0000FF"/>
                </a:solidFill>
                <a:latin typeface="Open Sans Light"/>
                <a:ea typeface="Open Sans Light"/>
                <a:cs typeface="Open Sans Light"/>
                <a:sym typeface="Open Sans Light"/>
                <a:hlinkClick r:id="rId4" tooltip="https://eyes.nasa.gov/apps/exo/#/">
                  <a:extLst>
                    <a:ext uri="{A12FA001-AC4F-418D-AE19-62706E023703}">
                      <ahyp:hlinkClr xmlns:ahyp="http://schemas.microsoft.com/office/drawing/2018/hyperlinkcolor" val="tx"/>
                    </a:ext>
                  </a:extLst>
                </a:hlinkClick>
              </a:rPr>
              <a:t> </a:t>
            </a:r>
            <a:r>
              <a:rPr lang="en-US" sz="2499" u="sng" dirty="0">
                <a:solidFill>
                  <a:schemeClr val="accent5"/>
                </a:solidFill>
                <a:latin typeface="Open Sans Light"/>
                <a:ea typeface="Open Sans Light"/>
                <a:cs typeface="Open Sans Light"/>
                <a:sym typeface="Open Sans Light"/>
                <a:hlinkClick r:id="rId4" tooltip="https://eyes.nasa.gov/apps/exo/#/">
                  <a:extLst>
                    <a:ext uri="{A12FA001-AC4F-418D-AE19-62706E023703}">
                      <ahyp:hlinkClr xmlns:ahyp="http://schemas.microsoft.com/office/drawing/2018/hyperlinkcolor" val="tx"/>
                    </a:ext>
                  </a:extLst>
                </a:hlinkClick>
              </a:rPr>
              <a:t>https://eyes.nasa.gov/apps/exo/#/</a:t>
            </a:r>
            <a:r>
              <a:rPr lang="en-US" sz="2499" dirty="0">
                <a:solidFill>
                  <a:schemeClr val="accent5"/>
                </a:solidFill>
                <a:latin typeface="Open Sans Light"/>
                <a:ea typeface="Open Sans Light"/>
                <a:cs typeface="Open Sans Light"/>
                <a:sym typeface="Open Sans Light"/>
              </a:rPr>
              <a:t> </a:t>
            </a:r>
          </a:p>
          <a:p>
            <a:pPr algn="l">
              <a:lnSpc>
                <a:spcPts val="3499"/>
              </a:lnSpc>
            </a:pPr>
            <a:r>
              <a:rPr lang="en-US" sz="2499" dirty="0">
                <a:solidFill>
                  <a:srgbClr val="E8E6E6"/>
                </a:solidFill>
                <a:latin typeface="Open Sans Light"/>
                <a:ea typeface="Open Sans Light"/>
                <a:cs typeface="Open Sans Light"/>
                <a:sym typeface="Open Sans Light"/>
              </a:rPr>
              <a:t>Hack an Exoplanet - </a:t>
            </a:r>
            <a:r>
              <a:rPr lang="en-US" sz="2499" u="sng" dirty="0">
                <a:solidFill>
                  <a:schemeClr val="accent5"/>
                </a:solidFill>
                <a:latin typeface="Open Sans Light"/>
                <a:ea typeface="Open Sans Light"/>
                <a:cs typeface="Open Sans Light"/>
                <a:sym typeface="Open Sans Light"/>
                <a:hlinkClick r:id="rId5" tooltip="https://hackanexoplanet.esa.int/tag/hackathon-activities/">
                  <a:extLst>
                    <a:ext uri="{A12FA001-AC4F-418D-AE19-62706E023703}">
                      <ahyp:hlinkClr xmlns:ahyp="http://schemas.microsoft.com/office/drawing/2018/hyperlinkcolor" val="tx"/>
                    </a:ext>
                  </a:extLst>
                </a:hlinkClick>
              </a:rPr>
              <a:t>https://hackanexoplanet.esa.int/tag/hackathon-activities/</a:t>
            </a:r>
            <a:r>
              <a:rPr lang="en-US" sz="2499" dirty="0">
                <a:solidFill>
                  <a:schemeClr val="accent5"/>
                </a:solidFill>
                <a:latin typeface="Open Sans Light"/>
                <a:ea typeface="Open Sans Light"/>
                <a:cs typeface="Open Sans Light"/>
                <a:sym typeface="Open Sans Light"/>
              </a:rPr>
              <a:t> </a:t>
            </a:r>
          </a:p>
          <a:p>
            <a:pPr algn="l">
              <a:lnSpc>
                <a:spcPts val="3499"/>
              </a:lnSpc>
            </a:pPr>
            <a:r>
              <a:rPr lang="en-US" sz="2499" dirty="0">
                <a:solidFill>
                  <a:srgbClr val="E8E6E6"/>
                </a:solidFill>
                <a:latin typeface="Open Sans Light"/>
                <a:ea typeface="Open Sans Light"/>
                <a:cs typeface="Open Sans Light"/>
                <a:sym typeface="Open Sans Light"/>
              </a:rPr>
              <a:t>Spectroscopy - </a:t>
            </a:r>
            <a:r>
              <a:rPr lang="en-US" sz="2499" u="sng" dirty="0">
                <a:solidFill>
                  <a:schemeClr val="accent5"/>
                </a:solidFill>
                <a:latin typeface="Open Sans Light"/>
                <a:ea typeface="Open Sans Light"/>
                <a:cs typeface="Open Sans Light"/>
                <a:sym typeface="Open Sans Light"/>
                <a:hlinkClick r:id="rId6" tooltip="https://science.nasa.gov/exoplanets/how-we-find-and-characterize/">
                  <a:extLst>
                    <a:ext uri="{A12FA001-AC4F-418D-AE19-62706E023703}">
                      <ahyp:hlinkClr xmlns:ahyp="http://schemas.microsoft.com/office/drawing/2018/hyperlinkcolor" val="tx"/>
                    </a:ext>
                  </a:extLst>
                </a:hlinkClick>
              </a:rPr>
              <a:t>https://science.nasa.gov/exoplanets/how-we-find-and-characterize/</a:t>
            </a:r>
          </a:p>
          <a:p>
            <a:pPr algn="l">
              <a:lnSpc>
                <a:spcPts val="3499"/>
              </a:lnSpc>
              <a:spcBef>
                <a:spcPct val="0"/>
              </a:spcBef>
            </a:pPr>
            <a:r>
              <a:rPr lang="en-US" sz="2499" dirty="0">
                <a:solidFill>
                  <a:srgbClr val="E8E6E6"/>
                </a:solidFill>
                <a:latin typeface="Open Sans Light"/>
                <a:ea typeface="Open Sans Light"/>
                <a:cs typeface="Open Sans Light"/>
                <a:sym typeface="Open Sans Light"/>
              </a:rPr>
              <a:t>Habitable Zone - </a:t>
            </a:r>
            <a:r>
              <a:rPr lang="en-US" sz="2499" u="sng" dirty="0">
                <a:solidFill>
                  <a:schemeClr val="accent5"/>
                </a:solidFill>
                <a:latin typeface="Open Sans Light"/>
                <a:ea typeface="Open Sans Light"/>
                <a:cs typeface="Open Sans Light"/>
                <a:sym typeface="Open Sans Light"/>
                <a:hlinkClick r:id="rId7" tooltip="https://science.nasa.gov/exoplanets/habitable-zone/">
                  <a:extLst>
                    <a:ext uri="{A12FA001-AC4F-418D-AE19-62706E023703}">
                      <ahyp:hlinkClr xmlns:ahyp="http://schemas.microsoft.com/office/drawing/2018/hyperlinkcolor" val="tx"/>
                    </a:ext>
                  </a:extLst>
                </a:hlinkClick>
              </a:rPr>
              <a:t>https://science.nasa.gov/exoplanets/habitable-zone/ </a:t>
            </a:r>
          </a:p>
        </p:txBody>
      </p:sp>
      <p:sp>
        <p:nvSpPr>
          <p:cNvPr id="5" name="Freeform 5"/>
          <p:cNvSpPr/>
          <p:nvPr/>
        </p:nvSpPr>
        <p:spPr>
          <a:xfrm>
            <a:off x="14909779" y="-238490"/>
            <a:ext cx="4258010" cy="3376237"/>
          </a:xfrm>
          <a:custGeom>
            <a:avLst/>
            <a:gdLst/>
            <a:ahLst/>
            <a:cxnLst/>
            <a:rect l="l" t="t" r="r" b="b"/>
            <a:pathLst>
              <a:path w="4258010" h="3376237">
                <a:moveTo>
                  <a:pt x="0" y="0"/>
                </a:moveTo>
                <a:lnTo>
                  <a:pt x="4258010" y="0"/>
                </a:lnTo>
                <a:lnTo>
                  <a:pt x="4258010" y="3376237"/>
                </a:lnTo>
                <a:lnTo>
                  <a:pt x="0" y="3376237"/>
                </a:lnTo>
                <a:lnTo>
                  <a:pt x="0" y="0"/>
                </a:lnTo>
                <a:close/>
              </a:path>
            </a:pathLst>
          </a:custGeom>
          <a:blipFill>
            <a:blip r:embed="rId8">
              <a:alphaModFix amt="90000"/>
              <a:extLst>
                <a:ext uri="{96DAC541-7B7A-43D3-8B79-37D633B846F1}">
                  <asvg:svgBlip xmlns:asvg="http://schemas.microsoft.com/office/drawing/2016/SVG/main" r:embed="rId9"/>
                </a:ext>
              </a:extLst>
            </a:blip>
            <a:stretch>
              <a:fillRect/>
            </a:stretch>
          </a:blipFill>
        </p:spPr>
      </p:sp>
      <p:sp>
        <p:nvSpPr>
          <p:cNvPr id="6" name="Freeform 6"/>
          <p:cNvSpPr/>
          <p:nvPr/>
        </p:nvSpPr>
        <p:spPr>
          <a:xfrm>
            <a:off x="-2730249" y="-8683691"/>
            <a:ext cx="15554280" cy="10401924"/>
          </a:xfrm>
          <a:custGeom>
            <a:avLst/>
            <a:gdLst/>
            <a:ahLst/>
            <a:cxnLst/>
            <a:rect l="l" t="t" r="r" b="b"/>
            <a:pathLst>
              <a:path w="15554280" h="10401924">
                <a:moveTo>
                  <a:pt x="0" y="0"/>
                </a:moveTo>
                <a:lnTo>
                  <a:pt x="15554280" y="0"/>
                </a:lnTo>
                <a:lnTo>
                  <a:pt x="15554280" y="10401925"/>
                </a:lnTo>
                <a:lnTo>
                  <a:pt x="0" y="104019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6452162" y="-5194438"/>
            <a:ext cx="13802264" cy="8229600"/>
          </a:xfrm>
          <a:custGeom>
            <a:avLst/>
            <a:gdLst/>
            <a:ahLst/>
            <a:cxnLst/>
            <a:rect l="l" t="t" r="r" b="b"/>
            <a:pathLst>
              <a:path w="13802264" h="8229600">
                <a:moveTo>
                  <a:pt x="0" y="0"/>
                </a:moveTo>
                <a:lnTo>
                  <a:pt x="13802264" y="0"/>
                </a:lnTo>
                <a:lnTo>
                  <a:pt x="13802264" y="8229600"/>
                </a:lnTo>
                <a:lnTo>
                  <a:pt x="0" y="8229600"/>
                </a:lnTo>
                <a:lnTo>
                  <a:pt x="0" y="0"/>
                </a:lnTo>
                <a:close/>
              </a:path>
            </a:pathLst>
          </a:custGeom>
          <a:blipFill>
            <a:blip r:embed="rId12"/>
            <a:stretch>
              <a:fillRect/>
            </a:stretch>
          </a:blipFill>
        </p:spPr>
      </p:sp>
      <p:sp>
        <p:nvSpPr>
          <p:cNvPr id="8" name="Freeform 8"/>
          <p:cNvSpPr/>
          <p:nvPr/>
        </p:nvSpPr>
        <p:spPr>
          <a:xfrm>
            <a:off x="9908174" y="-10613339"/>
            <a:ext cx="14261221" cy="14261221"/>
          </a:xfrm>
          <a:custGeom>
            <a:avLst/>
            <a:gdLst/>
            <a:ahLst/>
            <a:cxnLst/>
            <a:rect l="l" t="t" r="r" b="b"/>
            <a:pathLst>
              <a:path w="14261221" h="14261221">
                <a:moveTo>
                  <a:pt x="0" y="0"/>
                </a:moveTo>
                <a:lnTo>
                  <a:pt x="14261220" y="0"/>
                </a:lnTo>
                <a:lnTo>
                  <a:pt x="14261220" y="14261221"/>
                </a:lnTo>
                <a:lnTo>
                  <a:pt x="0" y="14261221"/>
                </a:lnTo>
                <a:lnTo>
                  <a:pt x="0" y="0"/>
                </a:lnTo>
                <a:close/>
              </a:path>
            </a:pathLst>
          </a:custGeom>
          <a:blipFill>
            <a:blip r:embed="rId13"/>
            <a:stretch>
              <a:fillRect/>
            </a:stretch>
          </a:blipFill>
        </p:spPr>
      </p:sp>
      <p:sp>
        <p:nvSpPr>
          <p:cNvPr id="9" name="Freeform 9"/>
          <p:cNvSpPr/>
          <p:nvPr/>
        </p:nvSpPr>
        <p:spPr>
          <a:xfrm>
            <a:off x="-7618723" y="-11200611"/>
            <a:ext cx="15014437" cy="13137632"/>
          </a:xfrm>
          <a:custGeom>
            <a:avLst/>
            <a:gdLst/>
            <a:ahLst/>
            <a:cxnLst/>
            <a:rect l="l" t="t" r="r" b="b"/>
            <a:pathLst>
              <a:path w="15014437" h="13137632">
                <a:moveTo>
                  <a:pt x="0" y="0"/>
                </a:moveTo>
                <a:lnTo>
                  <a:pt x="15014436" y="0"/>
                </a:lnTo>
                <a:lnTo>
                  <a:pt x="15014436" y="13137632"/>
                </a:lnTo>
                <a:lnTo>
                  <a:pt x="0" y="13137632"/>
                </a:lnTo>
                <a:lnTo>
                  <a:pt x="0" y="0"/>
                </a:lnTo>
                <a:close/>
              </a:path>
            </a:pathLst>
          </a:custGeom>
          <a:blipFill>
            <a:blip r:embed="rId14"/>
            <a:stretch>
              <a:fillRect/>
            </a:stretch>
          </a:blipFill>
        </p:spPr>
      </p:sp>
      <p:sp>
        <p:nvSpPr>
          <p:cNvPr id="10" name="Freeform 10"/>
          <p:cNvSpPr/>
          <p:nvPr/>
        </p:nvSpPr>
        <p:spPr>
          <a:xfrm>
            <a:off x="-2730249" y="-7207160"/>
            <a:ext cx="9142433" cy="9649006"/>
          </a:xfrm>
          <a:custGeom>
            <a:avLst/>
            <a:gdLst/>
            <a:ahLst/>
            <a:cxnLst/>
            <a:rect l="l" t="t" r="r" b="b"/>
            <a:pathLst>
              <a:path w="9142433" h="9649006">
                <a:moveTo>
                  <a:pt x="0" y="0"/>
                </a:moveTo>
                <a:lnTo>
                  <a:pt x="9142433" y="0"/>
                </a:lnTo>
                <a:lnTo>
                  <a:pt x="9142433" y="9649006"/>
                </a:lnTo>
                <a:lnTo>
                  <a:pt x="0" y="9649006"/>
                </a:lnTo>
                <a:lnTo>
                  <a:pt x="0" y="0"/>
                </a:lnTo>
                <a:close/>
              </a:path>
            </a:pathLst>
          </a:custGeom>
          <a:blipFill>
            <a:blip r:embed="rId15"/>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sp>
      <p:sp>
        <p:nvSpPr>
          <p:cNvPr id="3" name="TextBox 3"/>
          <p:cNvSpPr txBox="1"/>
          <p:nvPr/>
        </p:nvSpPr>
        <p:spPr>
          <a:xfrm>
            <a:off x="1691213" y="2875914"/>
            <a:ext cx="14905575" cy="2590801"/>
          </a:xfrm>
          <a:prstGeom prst="rect">
            <a:avLst/>
          </a:prstGeom>
        </p:spPr>
        <p:txBody>
          <a:bodyPr lIns="0" tIns="0" rIns="0" bIns="0" rtlCol="0" anchor="t">
            <a:spAutoFit/>
          </a:bodyPr>
          <a:lstStyle/>
          <a:p>
            <a:pPr algn="ctr">
              <a:lnSpc>
                <a:spcPts val="4199"/>
              </a:lnSpc>
            </a:pPr>
            <a:r>
              <a:rPr lang="en-US" sz="2999" dirty="0" err="1">
                <a:solidFill>
                  <a:srgbClr val="E8E6E6"/>
                </a:solidFill>
                <a:latin typeface="Open Sans Light"/>
                <a:ea typeface="Open Sans Light"/>
                <a:cs typeface="Open Sans Light"/>
                <a:sym typeface="Open Sans Light"/>
              </a:rPr>
              <a:t>ExoGames</a:t>
            </a:r>
            <a:r>
              <a:rPr lang="en-US" sz="2999" dirty="0">
                <a:solidFill>
                  <a:srgbClr val="E8E6E6"/>
                </a:solidFill>
                <a:latin typeface="Open Sans Light"/>
                <a:ea typeface="Open Sans Light"/>
                <a:cs typeface="Open Sans Light"/>
                <a:sym typeface="Open Sans Light"/>
              </a:rPr>
              <a:t> es </a:t>
            </a:r>
            <a:r>
              <a:rPr lang="en-US" sz="2999" dirty="0" err="1">
                <a:solidFill>
                  <a:srgbClr val="E8E6E6"/>
                </a:solidFill>
                <a:latin typeface="Open Sans Light"/>
                <a:ea typeface="Open Sans Light"/>
                <a:cs typeface="Open Sans Light"/>
                <a:sym typeface="Open Sans Light"/>
              </a:rPr>
              <a:t>una</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plataforma</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educativa</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interactiva</a:t>
            </a:r>
            <a:r>
              <a:rPr lang="en-US" sz="2999" dirty="0">
                <a:solidFill>
                  <a:srgbClr val="E8E6E6"/>
                </a:solidFill>
                <a:latin typeface="Open Sans Light"/>
                <a:ea typeface="Open Sans Light"/>
                <a:cs typeface="Open Sans Light"/>
                <a:sym typeface="Open Sans Light"/>
              </a:rPr>
              <a:t> que </a:t>
            </a:r>
            <a:r>
              <a:rPr lang="en-US" sz="2999" dirty="0" err="1">
                <a:solidFill>
                  <a:srgbClr val="E8E6E6"/>
                </a:solidFill>
                <a:latin typeface="Open Sans Light"/>
                <a:ea typeface="Open Sans Light"/>
                <a:cs typeface="Open Sans Light"/>
                <a:sym typeface="Open Sans Light"/>
              </a:rPr>
              <a:t>busca</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despertar</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curiosidad</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en</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los</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más</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jóvenes</a:t>
            </a:r>
            <a:r>
              <a:rPr lang="en-US" sz="2999" dirty="0">
                <a:solidFill>
                  <a:srgbClr val="E8E6E6"/>
                </a:solidFill>
                <a:latin typeface="Open Sans Light"/>
                <a:ea typeface="Open Sans Light"/>
                <a:cs typeface="Open Sans Light"/>
                <a:sym typeface="Open Sans Light"/>
              </a:rPr>
              <a:t> a </a:t>
            </a:r>
            <a:r>
              <a:rPr lang="en-US" sz="2999" dirty="0" err="1">
                <a:solidFill>
                  <a:srgbClr val="E8E6E6"/>
                </a:solidFill>
                <a:latin typeface="Open Sans Light"/>
                <a:ea typeface="Open Sans Light"/>
                <a:cs typeface="Open Sans Light"/>
                <a:sym typeface="Open Sans Light"/>
              </a:rPr>
              <a:t>través</a:t>
            </a:r>
            <a:r>
              <a:rPr lang="en-US" sz="2999" dirty="0">
                <a:solidFill>
                  <a:srgbClr val="E8E6E6"/>
                </a:solidFill>
                <a:latin typeface="Open Sans Light"/>
                <a:ea typeface="Open Sans Light"/>
                <a:cs typeface="Open Sans Light"/>
                <a:sym typeface="Open Sans Light"/>
              </a:rPr>
              <a:t> de </a:t>
            </a:r>
            <a:r>
              <a:rPr lang="en-US" sz="2999" dirty="0" err="1">
                <a:solidFill>
                  <a:srgbClr val="E8E6E6"/>
                </a:solidFill>
                <a:latin typeface="Open Sans Light"/>
                <a:ea typeface="Open Sans Light"/>
                <a:cs typeface="Open Sans Light"/>
                <a:sym typeface="Open Sans Light"/>
              </a:rPr>
              <a:t>juegos</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divertidos</a:t>
            </a:r>
            <a:r>
              <a:rPr lang="en-US" sz="2999" dirty="0">
                <a:solidFill>
                  <a:srgbClr val="E8E6E6"/>
                </a:solidFill>
                <a:latin typeface="Open Sans Light"/>
                <a:ea typeface="Open Sans Light"/>
                <a:cs typeface="Open Sans Light"/>
                <a:sym typeface="Open Sans Light"/>
              </a:rPr>
              <a:t> y </a:t>
            </a:r>
            <a:r>
              <a:rPr lang="en-US" sz="2999" dirty="0" err="1">
                <a:solidFill>
                  <a:srgbClr val="E8E6E6"/>
                </a:solidFill>
                <a:latin typeface="Open Sans Light"/>
                <a:ea typeface="Open Sans Light"/>
                <a:cs typeface="Open Sans Light"/>
                <a:sym typeface="Open Sans Light"/>
              </a:rPr>
              <a:t>atractivos</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sobre</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exoplanetas</a:t>
            </a:r>
            <a:r>
              <a:rPr lang="en-US" sz="2999" dirty="0">
                <a:solidFill>
                  <a:srgbClr val="E8E6E6"/>
                </a:solidFill>
                <a:latin typeface="Open Sans Light"/>
                <a:ea typeface="Open Sans Light"/>
                <a:cs typeface="Open Sans Light"/>
                <a:sym typeface="Open Sans Light"/>
              </a:rPr>
              <a:t>. </a:t>
            </a:r>
          </a:p>
          <a:p>
            <a:pPr algn="ctr">
              <a:lnSpc>
                <a:spcPts val="4199"/>
              </a:lnSpc>
              <a:spcBef>
                <a:spcPct val="0"/>
              </a:spcBef>
            </a:pPr>
            <a:r>
              <a:rPr lang="en-US" sz="2999" dirty="0">
                <a:solidFill>
                  <a:srgbClr val="E8E6E6"/>
                </a:solidFill>
                <a:latin typeface="Open Sans Light"/>
                <a:ea typeface="Open Sans Light"/>
                <a:cs typeface="Open Sans Light"/>
                <a:sym typeface="Open Sans Light"/>
              </a:rPr>
              <a:t>En </a:t>
            </a:r>
            <a:r>
              <a:rPr lang="en-US" sz="2999" dirty="0" err="1">
                <a:solidFill>
                  <a:srgbClr val="E8E6E6"/>
                </a:solidFill>
                <a:latin typeface="Open Sans Light"/>
                <a:ea typeface="Open Sans Light"/>
                <a:cs typeface="Open Sans Light"/>
                <a:sym typeface="Open Sans Light"/>
              </a:rPr>
              <a:t>esta</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emocionante</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aventura</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espacial</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aprenderán</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todo</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sobre</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el</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descubrimiento</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el</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estudio</a:t>
            </a:r>
            <a:r>
              <a:rPr lang="en-US" sz="2999" dirty="0">
                <a:solidFill>
                  <a:srgbClr val="E8E6E6"/>
                </a:solidFill>
                <a:latin typeface="Open Sans Light"/>
                <a:ea typeface="Open Sans Light"/>
                <a:cs typeface="Open Sans Light"/>
                <a:sym typeface="Open Sans Light"/>
              </a:rPr>
              <a:t> y las </a:t>
            </a:r>
            <a:r>
              <a:rPr lang="en-US" sz="2999" dirty="0" err="1">
                <a:solidFill>
                  <a:srgbClr val="E8E6E6"/>
                </a:solidFill>
                <a:latin typeface="Open Sans Light"/>
                <a:ea typeface="Open Sans Light"/>
                <a:cs typeface="Open Sans Light"/>
                <a:sym typeface="Open Sans Light"/>
              </a:rPr>
              <a:t>fascinantes</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características</a:t>
            </a:r>
            <a:r>
              <a:rPr lang="en-US" sz="2999" dirty="0">
                <a:solidFill>
                  <a:srgbClr val="E8E6E6"/>
                </a:solidFill>
                <a:latin typeface="Open Sans Light"/>
                <a:ea typeface="Open Sans Light"/>
                <a:cs typeface="Open Sans Light"/>
                <a:sym typeface="Open Sans Light"/>
              </a:rPr>
              <a:t> de </a:t>
            </a:r>
            <a:r>
              <a:rPr lang="en-US" sz="2999" dirty="0" err="1">
                <a:solidFill>
                  <a:srgbClr val="E8E6E6"/>
                </a:solidFill>
                <a:latin typeface="Open Sans Light"/>
                <a:ea typeface="Open Sans Light"/>
                <a:cs typeface="Open Sans Light"/>
                <a:sym typeface="Open Sans Light"/>
              </a:rPr>
              <a:t>los</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planetas</a:t>
            </a:r>
            <a:r>
              <a:rPr lang="en-US" sz="2999" dirty="0">
                <a:solidFill>
                  <a:srgbClr val="E8E6E6"/>
                </a:solidFill>
                <a:latin typeface="Open Sans Light"/>
                <a:ea typeface="Open Sans Light"/>
                <a:cs typeface="Open Sans Light"/>
                <a:sym typeface="Open Sans Light"/>
              </a:rPr>
              <a:t> que se </a:t>
            </a:r>
            <a:r>
              <a:rPr lang="en-US" sz="2999" dirty="0" err="1">
                <a:solidFill>
                  <a:srgbClr val="E8E6E6"/>
                </a:solidFill>
                <a:latin typeface="Open Sans Light"/>
                <a:ea typeface="Open Sans Light"/>
                <a:cs typeface="Open Sans Light"/>
                <a:sym typeface="Open Sans Light"/>
              </a:rPr>
              <a:t>encuentran</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más</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allá</a:t>
            </a:r>
            <a:r>
              <a:rPr lang="en-US" sz="2999" dirty="0">
                <a:solidFill>
                  <a:srgbClr val="E8E6E6"/>
                </a:solidFill>
                <a:latin typeface="Open Sans Light"/>
                <a:ea typeface="Open Sans Light"/>
                <a:cs typeface="Open Sans Light"/>
                <a:sym typeface="Open Sans Light"/>
              </a:rPr>
              <a:t> de </a:t>
            </a:r>
            <a:r>
              <a:rPr lang="en-US" sz="2999" dirty="0" err="1">
                <a:solidFill>
                  <a:srgbClr val="E8E6E6"/>
                </a:solidFill>
                <a:latin typeface="Open Sans Light"/>
                <a:ea typeface="Open Sans Light"/>
                <a:cs typeface="Open Sans Light"/>
                <a:sym typeface="Open Sans Light"/>
              </a:rPr>
              <a:t>nuestro</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sistema</a:t>
            </a:r>
            <a:r>
              <a:rPr lang="en-US" sz="2999" dirty="0">
                <a:solidFill>
                  <a:srgbClr val="E8E6E6"/>
                </a:solidFill>
                <a:latin typeface="Open Sans Light"/>
                <a:ea typeface="Open Sans Light"/>
                <a:cs typeface="Open Sans Light"/>
                <a:sym typeface="Open Sans Light"/>
              </a:rPr>
              <a:t> solar, a la </a:t>
            </a:r>
            <a:r>
              <a:rPr lang="en-US" sz="2999" dirty="0" err="1">
                <a:solidFill>
                  <a:srgbClr val="E8E6E6"/>
                </a:solidFill>
                <a:latin typeface="Open Sans Light"/>
                <a:ea typeface="Open Sans Light"/>
                <a:cs typeface="Open Sans Light"/>
                <a:sym typeface="Open Sans Light"/>
              </a:rPr>
              <a:t>vez</a:t>
            </a:r>
            <a:r>
              <a:rPr lang="en-US" sz="2999" dirty="0">
                <a:solidFill>
                  <a:srgbClr val="E8E6E6"/>
                </a:solidFill>
                <a:latin typeface="Open Sans Light"/>
                <a:ea typeface="Open Sans Light"/>
                <a:cs typeface="Open Sans Light"/>
                <a:sym typeface="Open Sans Light"/>
              </a:rPr>
              <a:t> que </a:t>
            </a:r>
            <a:r>
              <a:rPr lang="en-US" sz="2999" dirty="0" err="1">
                <a:solidFill>
                  <a:srgbClr val="E8E6E6"/>
                </a:solidFill>
                <a:latin typeface="Open Sans Light"/>
                <a:ea typeface="Open Sans Light"/>
                <a:cs typeface="Open Sans Light"/>
                <a:sym typeface="Open Sans Light"/>
              </a:rPr>
              <a:t>desarrollan</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habilidades</a:t>
            </a:r>
            <a:r>
              <a:rPr lang="en-US" sz="2999" dirty="0">
                <a:solidFill>
                  <a:srgbClr val="E8E6E6"/>
                </a:solidFill>
                <a:latin typeface="Open Sans Light"/>
                <a:ea typeface="Open Sans Light"/>
                <a:cs typeface="Open Sans Light"/>
                <a:sym typeface="Open Sans Light"/>
              </a:rPr>
              <a:t> de </a:t>
            </a:r>
            <a:r>
              <a:rPr lang="en-US" sz="2999" dirty="0" err="1">
                <a:solidFill>
                  <a:srgbClr val="E8E6E6"/>
                </a:solidFill>
                <a:latin typeface="Open Sans Light"/>
                <a:ea typeface="Open Sans Light"/>
                <a:cs typeface="Open Sans Light"/>
                <a:sym typeface="Open Sans Light"/>
              </a:rPr>
              <a:t>pensamiento</a:t>
            </a:r>
            <a:r>
              <a:rPr lang="en-US" sz="2999" dirty="0">
                <a:solidFill>
                  <a:srgbClr val="E8E6E6"/>
                </a:solidFill>
                <a:latin typeface="Open Sans Light"/>
                <a:ea typeface="Open Sans Light"/>
                <a:cs typeface="Open Sans Light"/>
                <a:sym typeface="Open Sans Light"/>
              </a:rPr>
              <a:t> </a:t>
            </a:r>
            <a:r>
              <a:rPr lang="en-US" sz="2999" dirty="0" err="1">
                <a:solidFill>
                  <a:srgbClr val="E8E6E6"/>
                </a:solidFill>
                <a:latin typeface="Open Sans Light"/>
                <a:ea typeface="Open Sans Light"/>
                <a:cs typeface="Open Sans Light"/>
                <a:sym typeface="Open Sans Light"/>
              </a:rPr>
              <a:t>crítico</a:t>
            </a:r>
            <a:r>
              <a:rPr lang="en-US" sz="2999" dirty="0">
                <a:solidFill>
                  <a:srgbClr val="E8E6E6"/>
                </a:solidFill>
                <a:latin typeface="Open Sans Light"/>
                <a:ea typeface="Open Sans Light"/>
                <a:cs typeface="Open Sans Light"/>
                <a:sym typeface="Open Sans Light"/>
              </a:rPr>
              <a:t>.</a:t>
            </a:r>
          </a:p>
        </p:txBody>
      </p:sp>
      <p:sp>
        <p:nvSpPr>
          <p:cNvPr id="4" name="Freeform 4"/>
          <p:cNvSpPr/>
          <p:nvPr/>
        </p:nvSpPr>
        <p:spPr>
          <a:xfrm>
            <a:off x="11027189" y="5214167"/>
            <a:ext cx="15554280" cy="10401924"/>
          </a:xfrm>
          <a:custGeom>
            <a:avLst/>
            <a:gdLst/>
            <a:ahLst/>
            <a:cxnLst/>
            <a:rect l="l" t="t" r="r" b="b"/>
            <a:pathLst>
              <a:path w="15554280" h="10401924">
                <a:moveTo>
                  <a:pt x="0" y="0"/>
                </a:moveTo>
                <a:lnTo>
                  <a:pt x="15554280" y="0"/>
                </a:lnTo>
                <a:lnTo>
                  <a:pt x="15554280" y="10401925"/>
                </a:lnTo>
                <a:lnTo>
                  <a:pt x="0" y="104019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7603733" y="4418965"/>
            <a:ext cx="15014437" cy="13137632"/>
          </a:xfrm>
          <a:custGeom>
            <a:avLst/>
            <a:gdLst/>
            <a:ahLst/>
            <a:cxnLst/>
            <a:rect l="l" t="t" r="r" b="b"/>
            <a:pathLst>
              <a:path w="15014437" h="13137632">
                <a:moveTo>
                  <a:pt x="0" y="0"/>
                </a:moveTo>
                <a:lnTo>
                  <a:pt x="15014437" y="0"/>
                </a:lnTo>
                <a:lnTo>
                  <a:pt x="15014437" y="13137632"/>
                </a:lnTo>
                <a:lnTo>
                  <a:pt x="0" y="13137632"/>
                </a:lnTo>
                <a:lnTo>
                  <a:pt x="0" y="0"/>
                </a:lnTo>
                <a:close/>
              </a:path>
            </a:pathLst>
          </a:custGeom>
          <a:blipFill>
            <a:blip r:embed="rId5"/>
            <a:stretch>
              <a:fillRect/>
            </a:stretch>
          </a:blipFill>
        </p:spPr>
      </p:sp>
      <p:sp>
        <p:nvSpPr>
          <p:cNvPr id="6" name="Freeform 6"/>
          <p:cNvSpPr/>
          <p:nvPr/>
        </p:nvSpPr>
        <p:spPr>
          <a:xfrm>
            <a:off x="6021079" y="5809615"/>
            <a:ext cx="6245841" cy="4161292"/>
          </a:xfrm>
          <a:custGeom>
            <a:avLst/>
            <a:gdLst/>
            <a:ahLst/>
            <a:cxnLst/>
            <a:rect l="l" t="t" r="r" b="b"/>
            <a:pathLst>
              <a:path w="6245841" h="4161292">
                <a:moveTo>
                  <a:pt x="0" y="0"/>
                </a:moveTo>
                <a:lnTo>
                  <a:pt x="6245842" y="0"/>
                </a:lnTo>
                <a:lnTo>
                  <a:pt x="6245842" y="4161292"/>
                </a:lnTo>
                <a:lnTo>
                  <a:pt x="0" y="4161292"/>
                </a:lnTo>
                <a:lnTo>
                  <a:pt x="0" y="0"/>
                </a:lnTo>
                <a:close/>
              </a:path>
            </a:pathLst>
          </a:custGeom>
          <a:blipFill>
            <a:blip r:embed="rId6"/>
            <a:stretch>
              <a:fillRect/>
            </a:stretch>
          </a:blipFill>
          <a:ln w="38100" cap="rnd">
            <a:solidFill>
              <a:srgbClr val="FFFFFF"/>
            </a:solidFill>
            <a:prstDash val="solid"/>
            <a:round/>
          </a:ln>
        </p:spPr>
      </p:sp>
      <p:sp>
        <p:nvSpPr>
          <p:cNvPr id="7" name="TextBox 7"/>
          <p:cNvSpPr txBox="1"/>
          <p:nvPr/>
        </p:nvSpPr>
        <p:spPr>
          <a:xfrm>
            <a:off x="1691213" y="1892500"/>
            <a:ext cx="14905575" cy="690877"/>
          </a:xfrm>
          <a:prstGeom prst="rect">
            <a:avLst/>
          </a:prstGeom>
        </p:spPr>
        <p:txBody>
          <a:bodyPr lIns="0" tIns="0" rIns="0" bIns="0" rtlCol="0" anchor="t">
            <a:spAutoFit/>
          </a:bodyPr>
          <a:lstStyle/>
          <a:p>
            <a:pPr algn="ctr">
              <a:lnSpc>
                <a:spcPts val="5059"/>
              </a:lnSpc>
            </a:pPr>
            <a:r>
              <a:rPr lang="en-US" sz="5499" b="1" spc="-175" dirty="0">
                <a:solidFill>
                  <a:srgbClr val="E8E6E6"/>
                </a:solidFill>
                <a:latin typeface="Glacial Indifference Bold"/>
                <a:ea typeface="Glacial Indifference Bold"/>
                <a:cs typeface="Glacial Indifference Bold"/>
                <a:sym typeface="Glacial Indifference Bold"/>
              </a:rPr>
              <a:t>EXO-GAMES: APRENDER PUEDE SER DIVERTIDO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sp>
      <p:sp>
        <p:nvSpPr>
          <p:cNvPr id="3" name="Freeform 3"/>
          <p:cNvSpPr/>
          <p:nvPr/>
        </p:nvSpPr>
        <p:spPr>
          <a:xfrm>
            <a:off x="9467781" y="5549928"/>
            <a:ext cx="5892300" cy="3233400"/>
          </a:xfrm>
          <a:custGeom>
            <a:avLst/>
            <a:gdLst/>
            <a:ahLst/>
            <a:cxnLst/>
            <a:rect l="l" t="t" r="r" b="b"/>
            <a:pathLst>
              <a:path w="5892300" h="3233400">
                <a:moveTo>
                  <a:pt x="0" y="0"/>
                </a:moveTo>
                <a:lnTo>
                  <a:pt x="5892301" y="0"/>
                </a:lnTo>
                <a:lnTo>
                  <a:pt x="5892301" y="3233400"/>
                </a:lnTo>
                <a:lnTo>
                  <a:pt x="0" y="3233400"/>
                </a:lnTo>
                <a:lnTo>
                  <a:pt x="0" y="0"/>
                </a:lnTo>
                <a:close/>
              </a:path>
            </a:pathLst>
          </a:custGeom>
          <a:blipFill>
            <a:blip r:embed="rId3"/>
            <a:stretch>
              <a:fillRect/>
            </a:stretch>
          </a:blipFill>
        </p:spPr>
      </p:sp>
      <p:sp>
        <p:nvSpPr>
          <p:cNvPr id="4" name="Freeform 4"/>
          <p:cNvSpPr/>
          <p:nvPr/>
        </p:nvSpPr>
        <p:spPr>
          <a:xfrm>
            <a:off x="2927918" y="5549928"/>
            <a:ext cx="5892300" cy="3233400"/>
          </a:xfrm>
          <a:custGeom>
            <a:avLst/>
            <a:gdLst/>
            <a:ahLst/>
            <a:cxnLst/>
            <a:rect l="l" t="t" r="r" b="b"/>
            <a:pathLst>
              <a:path w="5892300" h="3233400">
                <a:moveTo>
                  <a:pt x="0" y="0"/>
                </a:moveTo>
                <a:lnTo>
                  <a:pt x="5892301" y="0"/>
                </a:lnTo>
                <a:lnTo>
                  <a:pt x="5892301" y="3233400"/>
                </a:lnTo>
                <a:lnTo>
                  <a:pt x="0" y="3233400"/>
                </a:lnTo>
                <a:lnTo>
                  <a:pt x="0" y="0"/>
                </a:lnTo>
                <a:close/>
              </a:path>
            </a:pathLst>
          </a:custGeom>
          <a:blipFill>
            <a:blip r:embed="rId4"/>
            <a:stretch>
              <a:fillRect/>
            </a:stretch>
          </a:blipFill>
        </p:spPr>
      </p:sp>
      <p:sp>
        <p:nvSpPr>
          <p:cNvPr id="5" name="TextBox 5"/>
          <p:cNvSpPr txBox="1"/>
          <p:nvPr/>
        </p:nvSpPr>
        <p:spPr>
          <a:xfrm>
            <a:off x="1028700" y="1171575"/>
            <a:ext cx="14905575" cy="690877"/>
          </a:xfrm>
          <a:prstGeom prst="rect">
            <a:avLst/>
          </a:prstGeom>
        </p:spPr>
        <p:txBody>
          <a:bodyPr lIns="0" tIns="0" rIns="0" bIns="0" rtlCol="0" anchor="t">
            <a:spAutoFit/>
          </a:bodyPr>
          <a:lstStyle/>
          <a:p>
            <a:pPr algn="l">
              <a:lnSpc>
                <a:spcPts val="5059"/>
              </a:lnSpc>
            </a:pPr>
            <a:r>
              <a:rPr lang="en-US" sz="5499" b="1" spc="-175">
                <a:solidFill>
                  <a:srgbClr val="E8E6E6"/>
                </a:solidFill>
                <a:latin typeface="Glacial Indifference Bold"/>
                <a:ea typeface="Glacial Indifference Bold"/>
                <a:cs typeface="Glacial Indifference Bold"/>
                <a:sym typeface="Glacial Indifference Bold"/>
              </a:rPr>
              <a:t>EXPLORANDO LOS EXOPLANETAS</a:t>
            </a:r>
          </a:p>
        </p:txBody>
      </p:sp>
      <p:sp>
        <p:nvSpPr>
          <p:cNvPr id="6" name="TextBox 6"/>
          <p:cNvSpPr txBox="1"/>
          <p:nvPr/>
        </p:nvSpPr>
        <p:spPr>
          <a:xfrm>
            <a:off x="1028700" y="2039626"/>
            <a:ext cx="16230600" cy="2590801"/>
          </a:xfrm>
          <a:prstGeom prst="rect">
            <a:avLst/>
          </a:prstGeom>
        </p:spPr>
        <p:txBody>
          <a:bodyPr lIns="0" tIns="0" rIns="0" bIns="0" rtlCol="0" anchor="t">
            <a:spAutoFit/>
          </a:bodyPr>
          <a:lstStyle/>
          <a:p>
            <a:pPr algn="just">
              <a:lnSpc>
                <a:spcPts val="4199"/>
              </a:lnSpc>
              <a:spcBef>
                <a:spcPct val="0"/>
              </a:spcBef>
            </a:pPr>
            <a:r>
              <a:rPr lang="en-US" sz="2999">
                <a:solidFill>
                  <a:srgbClr val="E8E6E6"/>
                </a:solidFill>
                <a:latin typeface="Open Sans Light"/>
                <a:ea typeface="Open Sans Light"/>
                <a:cs typeface="Open Sans Light"/>
                <a:sym typeface="Open Sans Light"/>
              </a:rPr>
              <a:t>Guiados por el astronauta dálmata Marshall, los niños viajarán a través del universo con la misión de </a:t>
            </a:r>
            <a:r>
              <a:rPr lang="en-US" sz="2999" b="1">
                <a:solidFill>
                  <a:srgbClr val="E8E6E6"/>
                </a:solidFill>
                <a:latin typeface="Open Sans Bold"/>
                <a:ea typeface="Open Sans Bold"/>
                <a:cs typeface="Open Sans Bold"/>
                <a:sym typeface="Open Sans Bold"/>
              </a:rPr>
              <a:t>determinar la habitabilidad de diferentes exoplanetas</a:t>
            </a:r>
            <a:r>
              <a:rPr lang="en-US" sz="2999">
                <a:solidFill>
                  <a:srgbClr val="E8E6E6"/>
                </a:solidFill>
                <a:latin typeface="Open Sans Light"/>
                <a:ea typeface="Open Sans Light"/>
                <a:cs typeface="Open Sans Light"/>
                <a:sym typeface="Open Sans Light"/>
              </a:rPr>
              <a:t>. Tras recoger datos e interpretar pistas, el jugador debe decidir si el planeta se encuentra o no dentro de la zona habitable. Este juego adapta datos complejos de los exoplanetas haciéndolos accesibles para los niños.</a:t>
            </a:r>
          </a:p>
        </p:txBody>
      </p:sp>
      <p:sp>
        <p:nvSpPr>
          <p:cNvPr id="7" name="TextBox 7"/>
          <p:cNvSpPr txBox="1"/>
          <p:nvPr/>
        </p:nvSpPr>
        <p:spPr>
          <a:xfrm>
            <a:off x="3122039" y="8922413"/>
            <a:ext cx="12238042" cy="1044575"/>
          </a:xfrm>
          <a:prstGeom prst="rect">
            <a:avLst/>
          </a:prstGeom>
        </p:spPr>
        <p:txBody>
          <a:bodyPr lIns="0" tIns="0" rIns="0" bIns="0" rtlCol="0" anchor="t">
            <a:spAutoFit/>
          </a:bodyPr>
          <a:lstStyle/>
          <a:p>
            <a:pPr algn="ctr">
              <a:lnSpc>
                <a:spcPts val="2799"/>
              </a:lnSpc>
              <a:spcBef>
                <a:spcPct val="0"/>
              </a:spcBef>
            </a:pPr>
            <a:r>
              <a:rPr lang="en-US" sz="1999">
                <a:solidFill>
                  <a:srgbClr val="E8E6E6"/>
                </a:solidFill>
                <a:latin typeface="Open Sans Light"/>
                <a:ea typeface="Open Sans Light"/>
                <a:cs typeface="Open Sans Light"/>
                <a:sym typeface="Open Sans Light"/>
              </a:rPr>
              <a:t>Los jugadores pueden acceder a una tarjeta de datos del planeta. Estas les dan datos suficientes para hacer inferencias si los comparan con los datos de la Tierra, pero también pueden pedir pistas si no están completamente seguros.</a:t>
            </a:r>
          </a:p>
        </p:txBody>
      </p:sp>
      <p:sp>
        <p:nvSpPr>
          <p:cNvPr id="8" name="TextBox 8"/>
          <p:cNvSpPr txBox="1"/>
          <p:nvPr/>
        </p:nvSpPr>
        <p:spPr>
          <a:xfrm>
            <a:off x="1028700" y="4662170"/>
            <a:ext cx="12238042" cy="481330"/>
          </a:xfrm>
          <a:prstGeom prst="rect">
            <a:avLst/>
          </a:prstGeom>
        </p:spPr>
        <p:txBody>
          <a:bodyPr lIns="0" tIns="0" rIns="0" bIns="0" rtlCol="0" anchor="t">
            <a:spAutoFit/>
          </a:bodyPr>
          <a:lstStyle/>
          <a:p>
            <a:pPr algn="l">
              <a:lnSpc>
                <a:spcPts val="3919"/>
              </a:lnSpc>
              <a:spcBef>
                <a:spcPct val="0"/>
              </a:spcBef>
            </a:pPr>
            <a:r>
              <a:rPr lang="en-US" sz="2799">
                <a:solidFill>
                  <a:srgbClr val="E8E6E6"/>
                </a:solidFill>
                <a:latin typeface="Open Sans Light"/>
                <a:ea typeface="Open Sans Light"/>
                <a:cs typeface="Open Sans Light"/>
                <a:sym typeface="Open Sans Light"/>
              </a:rPr>
              <a:t>Pueden  probar una demo del juego </a:t>
            </a:r>
            <a:r>
              <a:rPr lang="en-US" sz="2799" b="1" u="sng">
                <a:solidFill>
                  <a:srgbClr val="88C9F9"/>
                </a:solidFill>
                <a:latin typeface="Open Sans Bold"/>
                <a:ea typeface="Open Sans Bold"/>
                <a:cs typeface="Open Sans Bold"/>
                <a:sym typeface="Open Sans Bold"/>
                <a:hlinkClick r:id="rId5" tooltip="https://exogames.vercel.app/explore"/>
              </a:rPr>
              <a:t>acá</a:t>
            </a:r>
            <a:r>
              <a:rPr lang="en-US" sz="2799">
                <a:solidFill>
                  <a:srgbClr val="E8E6E6"/>
                </a:solidFill>
                <a:latin typeface="Open Sans"/>
                <a:ea typeface="Open Sans"/>
                <a:cs typeface="Open Sans"/>
                <a:sym typeface="Open Sans"/>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sp>
      <p:sp>
        <p:nvSpPr>
          <p:cNvPr id="3" name="Freeform 3"/>
          <p:cNvSpPr/>
          <p:nvPr/>
        </p:nvSpPr>
        <p:spPr>
          <a:xfrm>
            <a:off x="4037359" y="4873389"/>
            <a:ext cx="3047513" cy="4384911"/>
          </a:xfrm>
          <a:custGeom>
            <a:avLst/>
            <a:gdLst/>
            <a:ahLst/>
            <a:cxnLst/>
            <a:rect l="l" t="t" r="r" b="b"/>
            <a:pathLst>
              <a:path w="3047513" h="4384911">
                <a:moveTo>
                  <a:pt x="0" y="0"/>
                </a:moveTo>
                <a:lnTo>
                  <a:pt x="3047513" y="0"/>
                </a:lnTo>
                <a:lnTo>
                  <a:pt x="3047513" y="4384911"/>
                </a:lnTo>
                <a:lnTo>
                  <a:pt x="0" y="4384911"/>
                </a:lnTo>
                <a:lnTo>
                  <a:pt x="0" y="0"/>
                </a:lnTo>
                <a:close/>
              </a:path>
            </a:pathLst>
          </a:custGeom>
          <a:blipFill>
            <a:blip r:embed="rId3"/>
            <a:stretch>
              <a:fillRect/>
            </a:stretch>
          </a:blipFill>
        </p:spPr>
      </p:sp>
      <p:sp>
        <p:nvSpPr>
          <p:cNvPr id="4" name="Freeform 4"/>
          <p:cNvSpPr/>
          <p:nvPr/>
        </p:nvSpPr>
        <p:spPr>
          <a:xfrm>
            <a:off x="7603733" y="4418965"/>
            <a:ext cx="15014437" cy="13137632"/>
          </a:xfrm>
          <a:custGeom>
            <a:avLst/>
            <a:gdLst/>
            <a:ahLst/>
            <a:cxnLst/>
            <a:rect l="l" t="t" r="r" b="b"/>
            <a:pathLst>
              <a:path w="15014437" h="13137632">
                <a:moveTo>
                  <a:pt x="0" y="0"/>
                </a:moveTo>
                <a:lnTo>
                  <a:pt x="15014437" y="0"/>
                </a:lnTo>
                <a:lnTo>
                  <a:pt x="15014437" y="13137632"/>
                </a:lnTo>
                <a:lnTo>
                  <a:pt x="0" y="13137632"/>
                </a:lnTo>
                <a:lnTo>
                  <a:pt x="0" y="0"/>
                </a:lnTo>
                <a:close/>
              </a:path>
            </a:pathLst>
          </a:custGeom>
          <a:blipFill>
            <a:blip r:embed="rId4"/>
            <a:stretch>
              <a:fillRect/>
            </a:stretch>
          </a:blipFill>
        </p:spPr>
      </p:sp>
      <p:sp>
        <p:nvSpPr>
          <p:cNvPr id="5" name="Freeform 5"/>
          <p:cNvSpPr/>
          <p:nvPr/>
        </p:nvSpPr>
        <p:spPr>
          <a:xfrm>
            <a:off x="-5389014" y="5372621"/>
            <a:ext cx="10950129" cy="8229600"/>
          </a:xfrm>
          <a:custGeom>
            <a:avLst/>
            <a:gdLst/>
            <a:ahLst/>
            <a:cxnLst/>
            <a:rect l="l" t="t" r="r" b="b"/>
            <a:pathLst>
              <a:path w="10950129" h="8229600">
                <a:moveTo>
                  <a:pt x="0" y="0"/>
                </a:moveTo>
                <a:lnTo>
                  <a:pt x="10950129" y="0"/>
                </a:lnTo>
                <a:lnTo>
                  <a:pt x="10950129" y="8229600"/>
                </a:lnTo>
                <a:lnTo>
                  <a:pt x="0" y="8229600"/>
                </a:lnTo>
                <a:lnTo>
                  <a:pt x="0" y="0"/>
                </a:lnTo>
                <a:close/>
              </a:path>
            </a:pathLst>
          </a:custGeom>
          <a:blipFill>
            <a:blip r:embed="rId5"/>
            <a:stretch>
              <a:fillRect/>
            </a:stretch>
          </a:blipFill>
        </p:spPr>
      </p:sp>
      <p:sp>
        <p:nvSpPr>
          <p:cNvPr id="6" name="Freeform 6"/>
          <p:cNvSpPr/>
          <p:nvPr/>
        </p:nvSpPr>
        <p:spPr>
          <a:xfrm>
            <a:off x="8753994" y="3887366"/>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6"/>
            <a:stretch>
              <a:fillRect/>
            </a:stretch>
          </a:blipFill>
        </p:spPr>
      </p:sp>
      <p:sp>
        <p:nvSpPr>
          <p:cNvPr id="7" name="TextBox 7"/>
          <p:cNvSpPr txBox="1"/>
          <p:nvPr/>
        </p:nvSpPr>
        <p:spPr>
          <a:xfrm>
            <a:off x="1028700" y="2394584"/>
            <a:ext cx="16230600" cy="1661796"/>
          </a:xfrm>
          <a:prstGeom prst="rect">
            <a:avLst/>
          </a:prstGeom>
        </p:spPr>
        <p:txBody>
          <a:bodyPr lIns="0" tIns="0" rIns="0" bIns="0" rtlCol="0" anchor="t">
            <a:spAutoFit/>
          </a:bodyPr>
          <a:lstStyle/>
          <a:p>
            <a:pPr algn="just">
              <a:lnSpc>
                <a:spcPts val="4479"/>
              </a:lnSpc>
              <a:spcBef>
                <a:spcPct val="0"/>
              </a:spcBef>
            </a:pPr>
            <a:r>
              <a:rPr lang="en-US" sz="3199">
                <a:solidFill>
                  <a:srgbClr val="E8E6E6"/>
                </a:solidFill>
                <a:latin typeface="Open Sans Light"/>
                <a:ea typeface="Open Sans Light"/>
                <a:cs typeface="Open Sans Light"/>
                <a:sym typeface="Open Sans Light"/>
              </a:rPr>
              <a:t>A través de minijuegos, los niños aprenderán sobre cómo los astrónomos descubren y recopilan datos sobre estos mundos lejanos. Estos juegos adaptan los distintos pasos del estudio de los exoplanetas para que sean entendibles para niños.</a:t>
            </a:r>
          </a:p>
        </p:txBody>
      </p:sp>
      <p:sp>
        <p:nvSpPr>
          <p:cNvPr id="8" name="TextBox 8"/>
          <p:cNvSpPr txBox="1"/>
          <p:nvPr/>
        </p:nvSpPr>
        <p:spPr>
          <a:xfrm>
            <a:off x="1028700" y="1471156"/>
            <a:ext cx="14905575" cy="690877"/>
          </a:xfrm>
          <a:prstGeom prst="rect">
            <a:avLst/>
          </a:prstGeom>
        </p:spPr>
        <p:txBody>
          <a:bodyPr lIns="0" tIns="0" rIns="0" bIns="0" rtlCol="0" anchor="t">
            <a:spAutoFit/>
          </a:bodyPr>
          <a:lstStyle/>
          <a:p>
            <a:pPr algn="l">
              <a:lnSpc>
                <a:spcPts val="5059"/>
              </a:lnSpc>
            </a:pPr>
            <a:r>
              <a:rPr lang="en-US" sz="5499" b="1" spc="-175">
                <a:solidFill>
                  <a:srgbClr val="E8E6E6"/>
                </a:solidFill>
                <a:latin typeface="Glacial Indifference Bold"/>
                <a:ea typeface="Glacial Indifference Bold"/>
                <a:cs typeface="Glacial Indifference Bold"/>
                <a:sym typeface="Glacial Indifference Bold"/>
              </a:rPr>
              <a:t>DESCUBRIENDO LOS EXOPLANETAS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13202" r="-13202"/>
            </a:stretch>
          </a:blipFill>
        </p:spPr>
      </p:sp>
      <p:sp>
        <p:nvSpPr>
          <p:cNvPr id="3" name="TextBox 3"/>
          <p:cNvSpPr txBox="1"/>
          <p:nvPr/>
        </p:nvSpPr>
        <p:spPr>
          <a:xfrm>
            <a:off x="1691213" y="1200150"/>
            <a:ext cx="14905575" cy="812161"/>
          </a:xfrm>
          <a:prstGeom prst="rect">
            <a:avLst/>
          </a:prstGeom>
        </p:spPr>
        <p:txBody>
          <a:bodyPr lIns="0" tIns="0" rIns="0" bIns="0" rtlCol="0" anchor="t">
            <a:spAutoFit/>
          </a:bodyPr>
          <a:lstStyle/>
          <a:p>
            <a:pPr algn="ctr">
              <a:lnSpc>
                <a:spcPts val="5979"/>
              </a:lnSpc>
            </a:pPr>
            <a:r>
              <a:rPr lang="en-US" sz="6499" b="1" spc="-207">
                <a:solidFill>
                  <a:srgbClr val="E8E6E6"/>
                </a:solidFill>
                <a:latin typeface="Glacial Indifference Bold"/>
                <a:ea typeface="Glacial Indifference Bold"/>
                <a:cs typeface="Glacial Indifference Bold"/>
                <a:sym typeface="Glacial Indifference Bold"/>
              </a:rPr>
              <a:t>FIND-AN-EXO</a:t>
            </a:r>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4789897" y="4359935"/>
            <a:ext cx="8708205" cy="4898365"/>
          </a:xfrm>
          <a:prstGeom prst="rect">
            <a:avLst/>
          </a:prstGeom>
          <a:ln w="38100" cap="rnd">
            <a:solidFill>
              <a:srgbClr val="FFFFFF"/>
            </a:solidFill>
            <a:prstDash val="solid"/>
          </a:ln>
        </p:spPr>
      </p:pic>
      <p:sp>
        <p:nvSpPr>
          <p:cNvPr id="5" name="TextBox 5"/>
          <p:cNvSpPr txBox="1"/>
          <p:nvPr/>
        </p:nvSpPr>
        <p:spPr>
          <a:xfrm>
            <a:off x="1028700" y="2100691"/>
            <a:ext cx="16230600" cy="1725931"/>
          </a:xfrm>
          <a:prstGeom prst="rect">
            <a:avLst/>
          </a:prstGeom>
        </p:spPr>
        <p:txBody>
          <a:bodyPr lIns="0" tIns="0" rIns="0" bIns="0" rtlCol="0" anchor="t">
            <a:spAutoFit/>
          </a:bodyPr>
          <a:lstStyle/>
          <a:p>
            <a:pPr algn="ctr">
              <a:lnSpc>
                <a:spcPts val="4619"/>
              </a:lnSpc>
              <a:spcBef>
                <a:spcPct val="0"/>
              </a:spcBef>
            </a:pPr>
            <a:r>
              <a:rPr lang="en-US" sz="3299">
                <a:solidFill>
                  <a:srgbClr val="E8E6E6"/>
                </a:solidFill>
                <a:latin typeface="Open Sans Light"/>
                <a:ea typeface="Open Sans Light"/>
                <a:cs typeface="Open Sans Light"/>
                <a:sym typeface="Open Sans Light"/>
              </a:rPr>
              <a:t>Esta adaptación del popular Whac-A-Mole se basa en el método de transito, usado para encontrar exoplanetas. Aparecen sombras delante de diferentes estrellas y los niños tienen el reto de detectar todas las que puedan.</a:t>
            </a:r>
          </a:p>
        </p:txBody>
      </p:sp>
    </p:spTree>
  </p:cSld>
  <p:clrMapOvr>
    <a:masterClrMapping/>
  </p:clrMapOvr>
  <p:timing>
    <p:tnLst>
      <p:par>
        <p:cTn id="1" dur="indefinite" restart="never" nodeType="tmRoot">
          <p:childTnLst>
            <p:video>
              <p:cMediaNode vol="0">
                <p:cTn id="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sp>
      <p:sp>
        <p:nvSpPr>
          <p:cNvPr id="3" name="TextBox 3"/>
          <p:cNvSpPr txBox="1"/>
          <p:nvPr/>
        </p:nvSpPr>
        <p:spPr>
          <a:xfrm>
            <a:off x="1691213" y="1200150"/>
            <a:ext cx="14905575" cy="812161"/>
          </a:xfrm>
          <a:prstGeom prst="rect">
            <a:avLst/>
          </a:prstGeom>
        </p:spPr>
        <p:txBody>
          <a:bodyPr lIns="0" tIns="0" rIns="0" bIns="0" rtlCol="0" anchor="t">
            <a:spAutoFit/>
          </a:bodyPr>
          <a:lstStyle/>
          <a:p>
            <a:pPr algn="ctr">
              <a:lnSpc>
                <a:spcPts val="5979"/>
              </a:lnSpc>
            </a:pPr>
            <a:r>
              <a:rPr lang="en-US" sz="6499" b="1" spc="-207">
                <a:solidFill>
                  <a:srgbClr val="E8E6E6"/>
                </a:solidFill>
                <a:latin typeface="Glacial Indifference Bold"/>
                <a:ea typeface="Glacial Indifference Bold"/>
                <a:cs typeface="Glacial Indifference Bold"/>
                <a:sym typeface="Glacial Indifference Bold"/>
              </a:rPr>
              <a:t>SPECTRAL MATCH</a:t>
            </a:r>
          </a:p>
        </p:txBody>
      </p:sp>
      <p:sp>
        <p:nvSpPr>
          <p:cNvPr id="4" name="TextBox 4"/>
          <p:cNvSpPr txBox="1"/>
          <p:nvPr/>
        </p:nvSpPr>
        <p:spPr>
          <a:xfrm>
            <a:off x="1028700" y="2098151"/>
            <a:ext cx="16230600" cy="1661796"/>
          </a:xfrm>
          <a:prstGeom prst="rect">
            <a:avLst/>
          </a:prstGeom>
        </p:spPr>
        <p:txBody>
          <a:bodyPr lIns="0" tIns="0" rIns="0" bIns="0" rtlCol="0" anchor="t">
            <a:spAutoFit/>
          </a:bodyPr>
          <a:lstStyle/>
          <a:p>
            <a:pPr algn="ctr">
              <a:lnSpc>
                <a:spcPts val="4479"/>
              </a:lnSpc>
              <a:spcBef>
                <a:spcPct val="0"/>
              </a:spcBef>
            </a:pPr>
            <a:r>
              <a:rPr lang="en-US" sz="3199">
                <a:solidFill>
                  <a:srgbClr val="E8E6E6"/>
                </a:solidFill>
                <a:latin typeface="Open Sans Light"/>
                <a:ea typeface="Open Sans Light"/>
                <a:cs typeface="Open Sans Light"/>
                <a:sym typeface="Open Sans Light"/>
              </a:rPr>
              <a:t>Puzzle interactivo que adapta la técnica de espectroscopia de tránsito. Los niños tienen que emparejar planetas de colores con elementos de la tabla periódica analizando el espectro de luz que emite cada planeta e identificando qué colores faltan.</a:t>
            </a:r>
          </a:p>
        </p:txBody>
      </p:sp>
      <p:grpSp>
        <p:nvGrpSpPr>
          <p:cNvPr id="5" name="Group 5"/>
          <p:cNvGrpSpPr/>
          <p:nvPr/>
        </p:nvGrpSpPr>
        <p:grpSpPr>
          <a:xfrm>
            <a:off x="4660676" y="4410256"/>
            <a:ext cx="8966648" cy="5503496"/>
            <a:chOff x="0" y="0"/>
            <a:chExt cx="1765688" cy="1083733"/>
          </a:xfrm>
        </p:grpSpPr>
        <p:sp>
          <p:nvSpPr>
            <p:cNvPr id="6" name="Freeform 6"/>
            <p:cNvSpPr/>
            <p:nvPr/>
          </p:nvSpPr>
          <p:spPr>
            <a:xfrm>
              <a:off x="0" y="0"/>
              <a:ext cx="1765688" cy="1083733"/>
            </a:xfrm>
            <a:custGeom>
              <a:avLst/>
              <a:gdLst/>
              <a:ahLst/>
              <a:cxnLst/>
              <a:rect l="l" t="t" r="r" b="b"/>
              <a:pathLst>
                <a:path w="1765688" h="1083733">
                  <a:moveTo>
                    <a:pt x="44034" y="0"/>
                  </a:moveTo>
                  <a:lnTo>
                    <a:pt x="1721653" y="0"/>
                  </a:lnTo>
                  <a:cubicBezTo>
                    <a:pt x="1745973" y="0"/>
                    <a:pt x="1765688" y="19715"/>
                    <a:pt x="1765688" y="44034"/>
                  </a:cubicBezTo>
                  <a:lnTo>
                    <a:pt x="1765688" y="1039699"/>
                  </a:lnTo>
                  <a:cubicBezTo>
                    <a:pt x="1765688" y="1064019"/>
                    <a:pt x="1745973" y="1083733"/>
                    <a:pt x="1721653" y="1083733"/>
                  </a:cubicBezTo>
                  <a:lnTo>
                    <a:pt x="44034" y="1083733"/>
                  </a:lnTo>
                  <a:cubicBezTo>
                    <a:pt x="19715" y="1083733"/>
                    <a:pt x="0" y="1064019"/>
                    <a:pt x="0" y="1039699"/>
                  </a:cubicBezTo>
                  <a:lnTo>
                    <a:pt x="0" y="44034"/>
                  </a:lnTo>
                  <a:cubicBezTo>
                    <a:pt x="0" y="19715"/>
                    <a:pt x="19715" y="0"/>
                    <a:pt x="44034" y="0"/>
                  </a:cubicBezTo>
                  <a:close/>
                </a:path>
              </a:pathLst>
            </a:custGeom>
            <a:solidFill>
              <a:srgbClr val="000000">
                <a:alpha val="0"/>
              </a:srgbClr>
            </a:solidFill>
            <a:ln w="38100" cap="rnd">
              <a:solidFill>
                <a:srgbClr val="FFFFFF"/>
              </a:solidFill>
              <a:prstDash val="solid"/>
              <a:round/>
            </a:ln>
          </p:spPr>
        </p:sp>
        <p:sp>
          <p:nvSpPr>
            <p:cNvPr id="7" name="TextBox 7"/>
            <p:cNvSpPr txBox="1"/>
            <p:nvPr/>
          </p:nvSpPr>
          <p:spPr>
            <a:xfrm>
              <a:off x="0" y="-38100"/>
              <a:ext cx="1765688" cy="112183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27172" y="6266224"/>
            <a:ext cx="2107312" cy="2107312"/>
          </a:xfrm>
          <a:custGeom>
            <a:avLst/>
            <a:gdLst/>
            <a:ahLst/>
            <a:cxnLst/>
            <a:rect l="l" t="t" r="r" b="b"/>
            <a:pathLst>
              <a:path w="2107312" h="2107312">
                <a:moveTo>
                  <a:pt x="0" y="0"/>
                </a:moveTo>
                <a:lnTo>
                  <a:pt x="2107312" y="0"/>
                </a:lnTo>
                <a:lnTo>
                  <a:pt x="2107312" y="2107311"/>
                </a:lnTo>
                <a:lnTo>
                  <a:pt x="0" y="2107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32800" y="7833055"/>
            <a:ext cx="302278" cy="587362"/>
            <a:chOff x="0" y="0"/>
            <a:chExt cx="142215" cy="276340"/>
          </a:xfrm>
        </p:grpSpPr>
        <p:sp>
          <p:nvSpPr>
            <p:cNvPr id="10" name="Freeform 10"/>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DB0202"/>
            </a:solidFill>
          </p:spPr>
        </p:sp>
        <p:sp>
          <p:nvSpPr>
            <p:cNvPr id="11" name="TextBox 11"/>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139634" y="7833055"/>
            <a:ext cx="302278" cy="587362"/>
            <a:chOff x="0" y="0"/>
            <a:chExt cx="142215" cy="276340"/>
          </a:xfrm>
        </p:grpSpPr>
        <p:sp>
          <p:nvSpPr>
            <p:cNvPr id="13" name="Freeform 13"/>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EB41"/>
            </a:solidFill>
          </p:spPr>
        </p:sp>
        <p:sp>
          <p:nvSpPr>
            <p:cNvPr id="14" name="TextBox 14"/>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743764" y="7833055"/>
            <a:ext cx="302278" cy="587362"/>
            <a:chOff x="0" y="0"/>
            <a:chExt cx="142215" cy="276340"/>
          </a:xfrm>
        </p:grpSpPr>
        <p:sp>
          <p:nvSpPr>
            <p:cNvPr id="16" name="Freeform 16"/>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21991F"/>
            </a:solidFill>
          </p:spPr>
        </p:sp>
        <p:sp>
          <p:nvSpPr>
            <p:cNvPr id="17" name="TextBox 17"/>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47894" y="7833055"/>
            <a:ext cx="302278" cy="587362"/>
            <a:chOff x="0" y="0"/>
            <a:chExt cx="142215" cy="276340"/>
          </a:xfrm>
        </p:grpSpPr>
        <p:sp>
          <p:nvSpPr>
            <p:cNvPr id="19" name="Freeform 19"/>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0C31FF"/>
            </a:solidFill>
          </p:spPr>
        </p:sp>
        <p:sp>
          <p:nvSpPr>
            <p:cNvPr id="20" name="TextBox 20"/>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232800" y="7823433"/>
            <a:ext cx="2425615" cy="606605"/>
            <a:chOff x="0" y="0"/>
            <a:chExt cx="1141195" cy="285393"/>
          </a:xfrm>
        </p:grpSpPr>
        <p:sp>
          <p:nvSpPr>
            <p:cNvPr id="22" name="Freeform 22"/>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23" name="TextBox 23"/>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2962347" y="6188186"/>
            <a:ext cx="371728" cy="339202"/>
          </a:xfrm>
          <a:custGeom>
            <a:avLst/>
            <a:gdLst/>
            <a:ahLst/>
            <a:cxnLst/>
            <a:rect l="l" t="t" r="r" b="b"/>
            <a:pathLst>
              <a:path w="371728" h="339202">
                <a:moveTo>
                  <a:pt x="0" y="0"/>
                </a:moveTo>
                <a:lnTo>
                  <a:pt x="371728" y="0"/>
                </a:lnTo>
                <a:lnTo>
                  <a:pt x="371728" y="339202"/>
                </a:lnTo>
                <a:lnTo>
                  <a:pt x="0" y="3392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25"/>
          <p:cNvSpPr/>
          <p:nvPr/>
        </p:nvSpPr>
        <p:spPr>
          <a:xfrm>
            <a:off x="12962347" y="7940871"/>
            <a:ext cx="371728" cy="371728"/>
          </a:xfrm>
          <a:custGeom>
            <a:avLst/>
            <a:gdLst/>
            <a:ahLst/>
            <a:cxnLst/>
            <a:rect l="l" t="t" r="r" b="b"/>
            <a:pathLst>
              <a:path w="371728" h="371728">
                <a:moveTo>
                  <a:pt x="0" y="0"/>
                </a:moveTo>
                <a:lnTo>
                  <a:pt x="371728" y="0"/>
                </a:lnTo>
                <a:lnTo>
                  <a:pt x="371728" y="371728"/>
                </a:lnTo>
                <a:lnTo>
                  <a:pt x="0" y="3717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6" name="Group 26"/>
          <p:cNvGrpSpPr/>
          <p:nvPr/>
        </p:nvGrpSpPr>
        <p:grpSpPr>
          <a:xfrm>
            <a:off x="6164601" y="8605600"/>
            <a:ext cx="302278" cy="587362"/>
            <a:chOff x="0" y="0"/>
            <a:chExt cx="142215" cy="276340"/>
          </a:xfrm>
        </p:grpSpPr>
        <p:sp>
          <p:nvSpPr>
            <p:cNvPr id="27" name="Freeform 27"/>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4040"/>
            </a:solidFill>
          </p:spPr>
        </p:sp>
        <p:sp>
          <p:nvSpPr>
            <p:cNvPr id="28" name="TextBox 28"/>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6769157" y="8605600"/>
            <a:ext cx="302278" cy="587362"/>
            <a:chOff x="0" y="0"/>
            <a:chExt cx="142215" cy="276340"/>
          </a:xfrm>
        </p:grpSpPr>
        <p:sp>
          <p:nvSpPr>
            <p:cNvPr id="30" name="Freeform 30"/>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EB41"/>
            </a:solidFill>
          </p:spPr>
        </p:sp>
        <p:sp>
          <p:nvSpPr>
            <p:cNvPr id="31" name="TextBox 31"/>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7373287" y="8605600"/>
            <a:ext cx="302278" cy="587362"/>
            <a:chOff x="0" y="0"/>
            <a:chExt cx="142215" cy="276340"/>
          </a:xfrm>
        </p:grpSpPr>
        <p:sp>
          <p:nvSpPr>
            <p:cNvPr id="33" name="Freeform 33"/>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21991F"/>
            </a:solidFill>
          </p:spPr>
        </p:sp>
        <p:sp>
          <p:nvSpPr>
            <p:cNvPr id="34" name="TextBox 34"/>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7675565" y="8615222"/>
            <a:ext cx="302278" cy="587362"/>
            <a:chOff x="0" y="0"/>
            <a:chExt cx="142215" cy="276340"/>
          </a:xfrm>
        </p:grpSpPr>
        <p:sp>
          <p:nvSpPr>
            <p:cNvPr id="36" name="Freeform 36"/>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5667C5"/>
            </a:solidFill>
          </p:spPr>
        </p:sp>
        <p:sp>
          <p:nvSpPr>
            <p:cNvPr id="37" name="TextBox 37"/>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5858627" y="8605600"/>
            <a:ext cx="2425615" cy="606605"/>
            <a:chOff x="0" y="0"/>
            <a:chExt cx="1141195" cy="285393"/>
          </a:xfrm>
        </p:grpSpPr>
        <p:sp>
          <p:nvSpPr>
            <p:cNvPr id="39" name="Freeform 39"/>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40" name="TextBox 40"/>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10216312" y="6054484"/>
            <a:ext cx="302278" cy="587362"/>
            <a:chOff x="0" y="0"/>
            <a:chExt cx="142215" cy="276340"/>
          </a:xfrm>
        </p:grpSpPr>
        <p:sp>
          <p:nvSpPr>
            <p:cNvPr id="42" name="Freeform 42"/>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DB0202"/>
            </a:solidFill>
          </p:spPr>
        </p:sp>
        <p:sp>
          <p:nvSpPr>
            <p:cNvPr id="43" name="TextBox 43"/>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12331405" y="6054484"/>
            <a:ext cx="302278" cy="587362"/>
            <a:chOff x="0" y="0"/>
            <a:chExt cx="142215" cy="276340"/>
          </a:xfrm>
        </p:grpSpPr>
        <p:sp>
          <p:nvSpPr>
            <p:cNvPr id="45" name="Freeform 45"/>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0C31FF"/>
            </a:solidFill>
          </p:spPr>
        </p:sp>
        <p:sp>
          <p:nvSpPr>
            <p:cNvPr id="46" name="TextBox 46"/>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10208068" y="6054484"/>
            <a:ext cx="2425615" cy="606605"/>
            <a:chOff x="0" y="0"/>
            <a:chExt cx="1141195" cy="285393"/>
          </a:xfrm>
        </p:grpSpPr>
        <p:sp>
          <p:nvSpPr>
            <p:cNvPr id="48" name="Freeform 48"/>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49" name="TextBox 49"/>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10820868" y="8739302"/>
            <a:ext cx="302278" cy="587362"/>
            <a:chOff x="0" y="0"/>
            <a:chExt cx="142215" cy="276340"/>
          </a:xfrm>
        </p:grpSpPr>
        <p:sp>
          <p:nvSpPr>
            <p:cNvPr id="51" name="Freeform 51"/>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6F28"/>
            </a:solidFill>
          </p:spPr>
        </p:sp>
        <p:sp>
          <p:nvSpPr>
            <p:cNvPr id="52" name="TextBox 52"/>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1425423" y="8739302"/>
            <a:ext cx="302278" cy="587362"/>
            <a:chOff x="0" y="0"/>
            <a:chExt cx="142215" cy="276340"/>
          </a:xfrm>
        </p:grpSpPr>
        <p:sp>
          <p:nvSpPr>
            <p:cNvPr id="54" name="Freeform 54"/>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87EE47"/>
            </a:solidFill>
          </p:spPr>
        </p:sp>
        <p:sp>
          <p:nvSpPr>
            <p:cNvPr id="55" name="TextBox 55"/>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10208068" y="8739302"/>
            <a:ext cx="2425615" cy="606605"/>
            <a:chOff x="0" y="0"/>
            <a:chExt cx="1141195" cy="285393"/>
          </a:xfrm>
        </p:grpSpPr>
        <p:sp>
          <p:nvSpPr>
            <p:cNvPr id="57" name="Freeform 57"/>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58" name="TextBox 58"/>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10232800" y="6942804"/>
            <a:ext cx="302278" cy="587362"/>
            <a:chOff x="0" y="0"/>
            <a:chExt cx="142215" cy="276340"/>
          </a:xfrm>
        </p:grpSpPr>
        <p:sp>
          <p:nvSpPr>
            <p:cNvPr id="60" name="Freeform 60"/>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DB0202"/>
            </a:solidFill>
          </p:spPr>
        </p:sp>
        <p:sp>
          <p:nvSpPr>
            <p:cNvPr id="61" name="TextBox 61"/>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62" name="Group 62"/>
          <p:cNvGrpSpPr/>
          <p:nvPr/>
        </p:nvGrpSpPr>
        <p:grpSpPr>
          <a:xfrm>
            <a:off x="10837356" y="6942804"/>
            <a:ext cx="302278" cy="587362"/>
            <a:chOff x="0" y="0"/>
            <a:chExt cx="142215" cy="276340"/>
          </a:xfrm>
        </p:grpSpPr>
        <p:sp>
          <p:nvSpPr>
            <p:cNvPr id="63" name="Freeform 63"/>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6F28"/>
            </a:solidFill>
          </p:spPr>
        </p:sp>
        <p:sp>
          <p:nvSpPr>
            <p:cNvPr id="64" name="TextBox 64"/>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65" name="Group 65"/>
          <p:cNvGrpSpPr/>
          <p:nvPr/>
        </p:nvGrpSpPr>
        <p:grpSpPr>
          <a:xfrm>
            <a:off x="12046042" y="6942804"/>
            <a:ext cx="302278" cy="587362"/>
            <a:chOff x="0" y="0"/>
            <a:chExt cx="142215" cy="276340"/>
          </a:xfrm>
        </p:grpSpPr>
        <p:sp>
          <p:nvSpPr>
            <p:cNvPr id="66" name="Freeform 66"/>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5667C5"/>
            </a:solidFill>
          </p:spPr>
        </p:sp>
        <p:sp>
          <p:nvSpPr>
            <p:cNvPr id="67" name="TextBox 67"/>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10232800" y="6923560"/>
            <a:ext cx="2425615" cy="606605"/>
            <a:chOff x="0" y="0"/>
            <a:chExt cx="1141195" cy="285393"/>
          </a:xfrm>
        </p:grpSpPr>
        <p:sp>
          <p:nvSpPr>
            <p:cNvPr id="69" name="Freeform 69"/>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70" name="TextBox 70"/>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sp>
        <p:nvSpPr>
          <p:cNvPr id="71" name="TextBox 71"/>
          <p:cNvSpPr txBox="1"/>
          <p:nvPr/>
        </p:nvSpPr>
        <p:spPr>
          <a:xfrm>
            <a:off x="4953925" y="4889354"/>
            <a:ext cx="5840811" cy="496350"/>
          </a:xfrm>
          <a:prstGeom prst="rect">
            <a:avLst/>
          </a:prstGeom>
        </p:spPr>
        <p:txBody>
          <a:bodyPr lIns="0" tIns="0" rIns="0" bIns="0" rtlCol="0" anchor="t">
            <a:spAutoFit/>
          </a:bodyPr>
          <a:lstStyle/>
          <a:p>
            <a:pPr algn="l">
              <a:lnSpc>
                <a:spcPts val="3579"/>
              </a:lnSpc>
            </a:pPr>
            <a:r>
              <a:rPr lang="en-US" sz="3891" b="1" spc="-124">
                <a:solidFill>
                  <a:srgbClr val="E8E6E6"/>
                </a:solidFill>
                <a:latin typeface="Glacial Indifference Bold"/>
                <a:ea typeface="Glacial Indifference Bold"/>
                <a:cs typeface="Glacial Indifference Bold"/>
                <a:sym typeface="Glacial Indifference Bold"/>
              </a:rPr>
              <a:t>SPECTRAL MATCH</a:t>
            </a:r>
          </a:p>
        </p:txBody>
      </p:sp>
      <p:sp>
        <p:nvSpPr>
          <p:cNvPr id="72" name="TextBox 72"/>
          <p:cNvSpPr txBox="1"/>
          <p:nvPr/>
        </p:nvSpPr>
        <p:spPr>
          <a:xfrm>
            <a:off x="4953925" y="5366751"/>
            <a:ext cx="5087571" cy="612266"/>
          </a:xfrm>
          <a:prstGeom prst="rect">
            <a:avLst/>
          </a:prstGeom>
        </p:spPr>
        <p:txBody>
          <a:bodyPr lIns="0" tIns="0" rIns="0" bIns="0" rtlCol="0" anchor="t">
            <a:spAutoFit/>
          </a:bodyPr>
          <a:lstStyle/>
          <a:p>
            <a:pPr algn="l">
              <a:lnSpc>
                <a:spcPts val="2507"/>
              </a:lnSpc>
            </a:pPr>
            <a:r>
              <a:rPr lang="en-US" sz="1791">
                <a:solidFill>
                  <a:srgbClr val="E8E6E6"/>
                </a:solidFill>
                <a:latin typeface="Open Sans"/>
                <a:ea typeface="Open Sans"/>
                <a:cs typeface="Open Sans"/>
                <a:sym typeface="Open Sans"/>
              </a:rPr>
              <a:t>Find the missing colours and match with the corresponding elements</a:t>
            </a:r>
          </a:p>
        </p:txBody>
      </p:sp>
      <p:sp>
        <p:nvSpPr>
          <p:cNvPr id="73" name="Freeform 73"/>
          <p:cNvSpPr/>
          <p:nvPr/>
        </p:nvSpPr>
        <p:spPr>
          <a:xfrm>
            <a:off x="12962347" y="8873003"/>
            <a:ext cx="371728" cy="339202"/>
          </a:xfrm>
          <a:custGeom>
            <a:avLst/>
            <a:gdLst/>
            <a:ahLst/>
            <a:cxnLst/>
            <a:rect l="l" t="t" r="r" b="b"/>
            <a:pathLst>
              <a:path w="371728" h="339202">
                <a:moveTo>
                  <a:pt x="0" y="0"/>
                </a:moveTo>
                <a:lnTo>
                  <a:pt x="371728" y="0"/>
                </a:lnTo>
                <a:lnTo>
                  <a:pt x="371728" y="339202"/>
                </a:lnTo>
                <a:lnTo>
                  <a:pt x="0" y="3392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4" name="Freeform 74"/>
          <p:cNvSpPr/>
          <p:nvPr/>
        </p:nvSpPr>
        <p:spPr>
          <a:xfrm>
            <a:off x="12962347" y="7050621"/>
            <a:ext cx="371728" cy="371728"/>
          </a:xfrm>
          <a:custGeom>
            <a:avLst/>
            <a:gdLst/>
            <a:ahLst/>
            <a:cxnLst/>
            <a:rect l="l" t="t" r="r" b="b"/>
            <a:pathLst>
              <a:path w="371728" h="371728">
                <a:moveTo>
                  <a:pt x="0" y="0"/>
                </a:moveTo>
                <a:lnTo>
                  <a:pt x="371728" y="0"/>
                </a:lnTo>
                <a:lnTo>
                  <a:pt x="371728" y="371728"/>
                </a:lnTo>
                <a:lnTo>
                  <a:pt x="0" y="3717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5" name="TextBox 75"/>
          <p:cNvSpPr txBox="1"/>
          <p:nvPr/>
        </p:nvSpPr>
        <p:spPr>
          <a:xfrm>
            <a:off x="10208068" y="5766443"/>
            <a:ext cx="758507" cy="231817"/>
          </a:xfrm>
          <a:prstGeom prst="rect">
            <a:avLst/>
          </a:prstGeom>
        </p:spPr>
        <p:txBody>
          <a:bodyPr lIns="0" tIns="0" rIns="0" bIns="0" rtlCol="0" anchor="t">
            <a:spAutoFit/>
          </a:bodyPr>
          <a:lstStyle/>
          <a:p>
            <a:pPr algn="ctr">
              <a:lnSpc>
                <a:spcPts val="1896"/>
              </a:lnSpc>
              <a:spcBef>
                <a:spcPct val="0"/>
              </a:spcBef>
            </a:pPr>
            <a:r>
              <a:rPr lang="en-US" sz="1354">
                <a:solidFill>
                  <a:srgbClr val="E8E6E6"/>
                </a:solidFill>
                <a:latin typeface="Open Sans Light"/>
                <a:ea typeface="Open Sans Light"/>
                <a:cs typeface="Open Sans Light"/>
                <a:sym typeface="Open Sans Light"/>
              </a:rPr>
              <a:t>Hydrogen</a:t>
            </a:r>
          </a:p>
        </p:txBody>
      </p:sp>
      <p:sp>
        <p:nvSpPr>
          <p:cNvPr id="76" name="TextBox 76"/>
          <p:cNvSpPr txBox="1"/>
          <p:nvPr/>
        </p:nvSpPr>
        <p:spPr>
          <a:xfrm>
            <a:off x="10240464" y="6691168"/>
            <a:ext cx="589228" cy="231817"/>
          </a:xfrm>
          <a:prstGeom prst="rect">
            <a:avLst/>
          </a:prstGeom>
        </p:spPr>
        <p:txBody>
          <a:bodyPr lIns="0" tIns="0" rIns="0" bIns="0" rtlCol="0" anchor="t">
            <a:spAutoFit/>
          </a:bodyPr>
          <a:lstStyle/>
          <a:p>
            <a:pPr algn="ctr">
              <a:lnSpc>
                <a:spcPts val="1896"/>
              </a:lnSpc>
              <a:spcBef>
                <a:spcPct val="0"/>
              </a:spcBef>
            </a:pPr>
            <a:r>
              <a:rPr lang="en-US" sz="1354">
                <a:solidFill>
                  <a:srgbClr val="E8E6E6"/>
                </a:solidFill>
                <a:latin typeface="Open Sans Light"/>
                <a:ea typeface="Open Sans Light"/>
                <a:cs typeface="Open Sans Light"/>
                <a:sym typeface="Open Sans Light"/>
              </a:rPr>
              <a:t>Helyum</a:t>
            </a:r>
          </a:p>
        </p:txBody>
      </p:sp>
      <p:sp>
        <p:nvSpPr>
          <p:cNvPr id="77" name="TextBox 77"/>
          <p:cNvSpPr txBox="1"/>
          <p:nvPr/>
        </p:nvSpPr>
        <p:spPr>
          <a:xfrm>
            <a:off x="10190364" y="7581572"/>
            <a:ext cx="674101" cy="231817"/>
          </a:xfrm>
          <a:prstGeom prst="rect">
            <a:avLst/>
          </a:prstGeom>
        </p:spPr>
        <p:txBody>
          <a:bodyPr lIns="0" tIns="0" rIns="0" bIns="0" rtlCol="0" anchor="t">
            <a:spAutoFit/>
          </a:bodyPr>
          <a:lstStyle/>
          <a:p>
            <a:pPr algn="ctr">
              <a:lnSpc>
                <a:spcPts val="1896"/>
              </a:lnSpc>
              <a:spcBef>
                <a:spcPct val="0"/>
              </a:spcBef>
            </a:pPr>
            <a:r>
              <a:rPr lang="en-US" sz="1354">
                <a:solidFill>
                  <a:srgbClr val="E8E6E6"/>
                </a:solidFill>
                <a:latin typeface="Open Sans Light"/>
                <a:ea typeface="Open Sans Light"/>
                <a:cs typeface="Open Sans Light"/>
                <a:sym typeface="Open Sans Light"/>
              </a:rPr>
              <a:t>Nitrogen</a:t>
            </a:r>
          </a:p>
        </p:txBody>
      </p:sp>
      <p:sp>
        <p:nvSpPr>
          <p:cNvPr id="78" name="TextBox 78"/>
          <p:cNvSpPr txBox="1"/>
          <p:nvPr/>
        </p:nvSpPr>
        <p:spPr>
          <a:xfrm>
            <a:off x="10216312" y="8485026"/>
            <a:ext cx="581802" cy="231817"/>
          </a:xfrm>
          <a:prstGeom prst="rect">
            <a:avLst/>
          </a:prstGeom>
        </p:spPr>
        <p:txBody>
          <a:bodyPr lIns="0" tIns="0" rIns="0" bIns="0" rtlCol="0" anchor="t">
            <a:spAutoFit/>
          </a:bodyPr>
          <a:lstStyle/>
          <a:p>
            <a:pPr algn="ctr">
              <a:lnSpc>
                <a:spcPts val="1896"/>
              </a:lnSpc>
              <a:spcBef>
                <a:spcPct val="0"/>
              </a:spcBef>
            </a:pPr>
            <a:r>
              <a:rPr lang="en-US" sz="1354">
                <a:solidFill>
                  <a:srgbClr val="E8E6E6"/>
                </a:solidFill>
                <a:latin typeface="Open Sans Light"/>
                <a:ea typeface="Open Sans Light"/>
                <a:cs typeface="Open Sans Light"/>
                <a:sym typeface="Open Sans Light"/>
              </a:rPr>
              <a:t>Oxygen</a:t>
            </a:r>
          </a:p>
        </p:txBody>
      </p:sp>
      <p:sp>
        <p:nvSpPr>
          <p:cNvPr id="79" name="TextBox 79"/>
          <p:cNvSpPr txBox="1"/>
          <p:nvPr/>
        </p:nvSpPr>
        <p:spPr>
          <a:xfrm>
            <a:off x="6255861" y="9298088"/>
            <a:ext cx="1722066" cy="231817"/>
          </a:xfrm>
          <a:prstGeom prst="rect">
            <a:avLst/>
          </a:prstGeom>
        </p:spPr>
        <p:txBody>
          <a:bodyPr lIns="0" tIns="0" rIns="0" bIns="0" rtlCol="0" anchor="t">
            <a:spAutoFit/>
          </a:bodyPr>
          <a:lstStyle/>
          <a:p>
            <a:pPr algn="ctr">
              <a:lnSpc>
                <a:spcPts val="1896"/>
              </a:lnSpc>
              <a:spcBef>
                <a:spcPct val="0"/>
              </a:spcBef>
            </a:pPr>
            <a:r>
              <a:rPr lang="en-US" sz="1354">
                <a:solidFill>
                  <a:srgbClr val="E8E6E6"/>
                </a:solidFill>
                <a:latin typeface="Open Sans Light"/>
                <a:ea typeface="Open Sans Light"/>
                <a:cs typeface="Open Sans Light"/>
                <a:sym typeface="Open Sans Light"/>
              </a:rPr>
              <a:t>Unknown atmosphere</a:t>
            </a:r>
          </a:p>
        </p:txBody>
      </p:sp>
      <p:grpSp>
        <p:nvGrpSpPr>
          <p:cNvPr id="80" name="Group 80"/>
          <p:cNvGrpSpPr/>
          <p:nvPr/>
        </p:nvGrpSpPr>
        <p:grpSpPr>
          <a:xfrm>
            <a:off x="10902527" y="9469464"/>
            <a:ext cx="968005" cy="325992"/>
            <a:chOff x="0" y="0"/>
            <a:chExt cx="262145" cy="88282"/>
          </a:xfrm>
        </p:grpSpPr>
        <p:sp>
          <p:nvSpPr>
            <p:cNvPr id="81" name="Freeform 81"/>
            <p:cNvSpPr/>
            <p:nvPr/>
          </p:nvSpPr>
          <p:spPr>
            <a:xfrm>
              <a:off x="0" y="0"/>
              <a:ext cx="262145" cy="88282"/>
            </a:xfrm>
            <a:custGeom>
              <a:avLst/>
              <a:gdLst/>
              <a:ahLst/>
              <a:cxnLst/>
              <a:rect l="l" t="t" r="r" b="b"/>
              <a:pathLst>
                <a:path w="262145" h="88282">
                  <a:moveTo>
                    <a:pt x="44141" y="0"/>
                  </a:moveTo>
                  <a:lnTo>
                    <a:pt x="218004" y="0"/>
                  </a:lnTo>
                  <a:cubicBezTo>
                    <a:pt x="229711" y="0"/>
                    <a:pt x="240938" y="4651"/>
                    <a:pt x="249216" y="12929"/>
                  </a:cubicBezTo>
                  <a:cubicBezTo>
                    <a:pt x="257494" y="21207"/>
                    <a:pt x="262145" y="32434"/>
                    <a:pt x="262145" y="44141"/>
                  </a:cubicBezTo>
                  <a:lnTo>
                    <a:pt x="262145" y="44141"/>
                  </a:lnTo>
                  <a:cubicBezTo>
                    <a:pt x="262145" y="55848"/>
                    <a:pt x="257494" y="67075"/>
                    <a:pt x="249216" y="75353"/>
                  </a:cubicBezTo>
                  <a:cubicBezTo>
                    <a:pt x="240938" y="83631"/>
                    <a:pt x="229711" y="88282"/>
                    <a:pt x="218004" y="88282"/>
                  </a:cubicBezTo>
                  <a:lnTo>
                    <a:pt x="44141" y="88282"/>
                  </a:lnTo>
                  <a:cubicBezTo>
                    <a:pt x="32434" y="88282"/>
                    <a:pt x="21207" y="83631"/>
                    <a:pt x="12929" y="75353"/>
                  </a:cubicBezTo>
                  <a:cubicBezTo>
                    <a:pt x="4651" y="67075"/>
                    <a:pt x="0" y="55848"/>
                    <a:pt x="0" y="44141"/>
                  </a:cubicBezTo>
                  <a:lnTo>
                    <a:pt x="0" y="44141"/>
                  </a:lnTo>
                  <a:cubicBezTo>
                    <a:pt x="0" y="32434"/>
                    <a:pt x="4651" y="21207"/>
                    <a:pt x="12929" y="12929"/>
                  </a:cubicBezTo>
                  <a:cubicBezTo>
                    <a:pt x="21207" y="4651"/>
                    <a:pt x="32434" y="0"/>
                    <a:pt x="44141" y="0"/>
                  </a:cubicBezTo>
                  <a:close/>
                </a:path>
              </a:pathLst>
            </a:custGeom>
            <a:solidFill>
              <a:srgbClr val="FFFFFF"/>
            </a:solidFill>
          </p:spPr>
        </p:sp>
        <p:sp>
          <p:nvSpPr>
            <p:cNvPr id="82" name="TextBox 82"/>
            <p:cNvSpPr txBox="1"/>
            <p:nvPr/>
          </p:nvSpPr>
          <p:spPr>
            <a:xfrm>
              <a:off x="0" y="-38100"/>
              <a:ext cx="262145" cy="126382"/>
            </a:xfrm>
            <a:prstGeom prst="rect">
              <a:avLst/>
            </a:prstGeom>
          </p:spPr>
          <p:txBody>
            <a:bodyPr lIns="50800" tIns="50800" rIns="50800" bIns="50800" rtlCol="0" anchor="ctr"/>
            <a:lstStyle/>
            <a:p>
              <a:pPr algn="ctr">
                <a:lnSpc>
                  <a:spcPts val="2659"/>
                </a:lnSpc>
              </a:pPr>
              <a:endParaRPr/>
            </a:p>
          </p:txBody>
        </p:sp>
      </p:grpSp>
      <p:sp>
        <p:nvSpPr>
          <p:cNvPr id="83" name="TextBox 83"/>
          <p:cNvSpPr txBox="1"/>
          <p:nvPr/>
        </p:nvSpPr>
        <p:spPr>
          <a:xfrm>
            <a:off x="10988495" y="9568005"/>
            <a:ext cx="796068" cy="167010"/>
          </a:xfrm>
          <a:prstGeom prst="rect">
            <a:avLst/>
          </a:prstGeom>
        </p:spPr>
        <p:txBody>
          <a:bodyPr lIns="0" tIns="0" rIns="0" bIns="0" rtlCol="0" anchor="t">
            <a:spAutoFit/>
          </a:bodyPr>
          <a:lstStyle/>
          <a:p>
            <a:pPr algn="ctr">
              <a:lnSpc>
                <a:spcPts val="1273"/>
              </a:lnSpc>
            </a:pPr>
            <a:r>
              <a:rPr lang="en-US" sz="1384" b="1" spc="-44">
                <a:solidFill>
                  <a:srgbClr val="000000"/>
                </a:solidFill>
                <a:latin typeface="Glacial Indifference Bold"/>
                <a:ea typeface="Glacial Indifference Bold"/>
                <a:cs typeface="Glacial Indifference Bold"/>
                <a:sym typeface="Glacial Indifference Bold"/>
              </a:rPr>
              <a:t>SUBMIT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13202" r="-13202"/>
            </a:stretch>
          </a:blipFill>
        </p:spPr>
      </p:sp>
      <p:sp>
        <p:nvSpPr>
          <p:cNvPr id="3" name="TextBox 3"/>
          <p:cNvSpPr txBox="1"/>
          <p:nvPr/>
        </p:nvSpPr>
        <p:spPr>
          <a:xfrm>
            <a:off x="1691213" y="1200150"/>
            <a:ext cx="14905575" cy="812161"/>
          </a:xfrm>
          <a:prstGeom prst="rect">
            <a:avLst/>
          </a:prstGeom>
        </p:spPr>
        <p:txBody>
          <a:bodyPr lIns="0" tIns="0" rIns="0" bIns="0" rtlCol="0" anchor="t">
            <a:spAutoFit/>
          </a:bodyPr>
          <a:lstStyle/>
          <a:p>
            <a:pPr algn="ctr">
              <a:lnSpc>
                <a:spcPts val="5979"/>
              </a:lnSpc>
            </a:pPr>
            <a:r>
              <a:rPr lang="en-US" sz="6499" b="1" spc="-207">
                <a:solidFill>
                  <a:srgbClr val="E8E6E6"/>
                </a:solidFill>
                <a:latin typeface="Glacial Indifference Bold"/>
                <a:ea typeface="Glacial Indifference Bold"/>
                <a:cs typeface="Glacial Indifference Bold"/>
                <a:sym typeface="Glacial Indifference Bold"/>
              </a:rPr>
              <a:t>BALANCING PLANETS</a:t>
            </a:r>
          </a:p>
        </p:txBody>
      </p:sp>
      <p:sp>
        <p:nvSpPr>
          <p:cNvPr id="4" name="TextBox 4"/>
          <p:cNvSpPr txBox="1"/>
          <p:nvPr/>
        </p:nvSpPr>
        <p:spPr>
          <a:xfrm>
            <a:off x="1028700" y="2100691"/>
            <a:ext cx="16230600" cy="1725931"/>
          </a:xfrm>
          <a:prstGeom prst="rect">
            <a:avLst/>
          </a:prstGeom>
        </p:spPr>
        <p:txBody>
          <a:bodyPr lIns="0" tIns="0" rIns="0" bIns="0" rtlCol="0" anchor="t">
            <a:spAutoFit/>
          </a:bodyPr>
          <a:lstStyle/>
          <a:p>
            <a:pPr algn="ctr">
              <a:lnSpc>
                <a:spcPts val="4619"/>
              </a:lnSpc>
              <a:spcBef>
                <a:spcPct val="0"/>
              </a:spcBef>
            </a:pPr>
            <a:r>
              <a:rPr lang="en-US" sz="3299">
                <a:solidFill>
                  <a:srgbClr val="E8E6E6"/>
                </a:solidFill>
                <a:latin typeface="Open Sans Light"/>
                <a:ea typeface="Open Sans Light"/>
                <a:cs typeface="Open Sans Light"/>
                <a:sym typeface="Open Sans Light"/>
              </a:rPr>
              <a:t>Los niños son desafiados a determinar la masa de un misteriosos exoplaneta utilizando una balanza gigante. ¿Tienen que calcular cuántas Tierras harían falta para igualar la masa de cada exoplaneta. </a:t>
            </a:r>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4755856" y="4321638"/>
            <a:ext cx="8776287" cy="4936662"/>
          </a:xfrm>
          <a:prstGeom prst="rect">
            <a:avLst/>
          </a:prstGeom>
          <a:ln w="38100" cap="rnd">
            <a:solidFill>
              <a:srgbClr val="FFFFFF"/>
            </a:solidFill>
            <a:prstDash val="solid"/>
          </a:ln>
        </p:spPr>
      </p:pic>
      <p:sp>
        <p:nvSpPr>
          <p:cNvPr id="6" name="Freeform 6"/>
          <p:cNvSpPr/>
          <p:nvPr/>
        </p:nvSpPr>
        <p:spPr>
          <a:xfrm>
            <a:off x="14589232" y="-6998088"/>
            <a:ext cx="9142433" cy="9649006"/>
          </a:xfrm>
          <a:custGeom>
            <a:avLst/>
            <a:gdLst/>
            <a:ahLst/>
            <a:cxnLst/>
            <a:rect l="l" t="t" r="r" b="b"/>
            <a:pathLst>
              <a:path w="9142433" h="9649006">
                <a:moveTo>
                  <a:pt x="0" y="0"/>
                </a:moveTo>
                <a:lnTo>
                  <a:pt x="9142433" y="0"/>
                </a:lnTo>
                <a:lnTo>
                  <a:pt x="9142433" y="9649006"/>
                </a:lnTo>
                <a:lnTo>
                  <a:pt x="0" y="9649006"/>
                </a:lnTo>
                <a:lnTo>
                  <a:pt x="0" y="0"/>
                </a:lnTo>
                <a:close/>
              </a:path>
            </a:pathLst>
          </a:custGeom>
          <a:blipFill>
            <a:blip r:embed="rId6"/>
            <a:stretch>
              <a:fillRect/>
            </a:stretch>
          </a:blipFill>
        </p:spPr>
      </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sp>
      <p:grpSp>
        <p:nvGrpSpPr>
          <p:cNvPr id="3" name="Group 3"/>
          <p:cNvGrpSpPr/>
          <p:nvPr/>
        </p:nvGrpSpPr>
        <p:grpSpPr>
          <a:xfrm>
            <a:off x="1028700" y="5143500"/>
            <a:ext cx="7123195" cy="4372033"/>
            <a:chOff x="0" y="0"/>
            <a:chExt cx="1765688" cy="1083733"/>
          </a:xfrm>
        </p:grpSpPr>
        <p:sp>
          <p:nvSpPr>
            <p:cNvPr id="4" name="Freeform 4"/>
            <p:cNvSpPr/>
            <p:nvPr/>
          </p:nvSpPr>
          <p:spPr>
            <a:xfrm>
              <a:off x="0" y="0"/>
              <a:ext cx="1765688" cy="1083733"/>
            </a:xfrm>
            <a:custGeom>
              <a:avLst/>
              <a:gdLst/>
              <a:ahLst/>
              <a:cxnLst/>
              <a:rect l="l" t="t" r="r" b="b"/>
              <a:pathLst>
                <a:path w="1765688" h="1083733">
                  <a:moveTo>
                    <a:pt x="55430" y="0"/>
                  </a:moveTo>
                  <a:lnTo>
                    <a:pt x="1710258" y="0"/>
                  </a:lnTo>
                  <a:cubicBezTo>
                    <a:pt x="1740871" y="0"/>
                    <a:pt x="1765688" y="24817"/>
                    <a:pt x="1765688" y="55430"/>
                  </a:cubicBezTo>
                  <a:lnTo>
                    <a:pt x="1765688" y="1028304"/>
                  </a:lnTo>
                  <a:cubicBezTo>
                    <a:pt x="1765688" y="1058917"/>
                    <a:pt x="1740871" y="1083733"/>
                    <a:pt x="1710258" y="1083733"/>
                  </a:cubicBezTo>
                  <a:lnTo>
                    <a:pt x="55430" y="1083733"/>
                  </a:lnTo>
                  <a:cubicBezTo>
                    <a:pt x="24817" y="1083733"/>
                    <a:pt x="0" y="1058917"/>
                    <a:pt x="0" y="1028304"/>
                  </a:cubicBezTo>
                  <a:lnTo>
                    <a:pt x="0" y="55430"/>
                  </a:lnTo>
                  <a:cubicBezTo>
                    <a:pt x="0" y="24817"/>
                    <a:pt x="24817" y="0"/>
                    <a:pt x="55430"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1765688" cy="11218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171575"/>
            <a:ext cx="14905575" cy="690877"/>
          </a:xfrm>
          <a:prstGeom prst="rect">
            <a:avLst/>
          </a:prstGeom>
        </p:spPr>
        <p:txBody>
          <a:bodyPr lIns="0" tIns="0" rIns="0" bIns="0" rtlCol="0" anchor="t">
            <a:spAutoFit/>
          </a:bodyPr>
          <a:lstStyle/>
          <a:p>
            <a:pPr algn="l">
              <a:lnSpc>
                <a:spcPts val="5059"/>
              </a:lnSpc>
            </a:pPr>
            <a:r>
              <a:rPr lang="en-US" sz="5499" b="1" spc="-175">
                <a:solidFill>
                  <a:srgbClr val="E8E6E6"/>
                </a:solidFill>
                <a:latin typeface="Glacial Indifference Bold"/>
                <a:ea typeface="Glacial Indifference Bold"/>
                <a:cs typeface="Glacial Indifference Bold"/>
                <a:sym typeface="Glacial Indifference Bold"/>
              </a:rPr>
              <a:t>LA CIENCIA DETRÁS DE LA DIVERSIÓN</a:t>
            </a:r>
          </a:p>
        </p:txBody>
      </p:sp>
      <p:sp>
        <p:nvSpPr>
          <p:cNvPr id="7" name="TextBox 7"/>
          <p:cNvSpPr txBox="1"/>
          <p:nvPr/>
        </p:nvSpPr>
        <p:spPr>
          <a:xfrm>
            <a:off x="1028700" y="2123198"/>
            <a:ext cx="14905575" cy="2223771"/>
          </a:xfrm>
          <a:prstGeom prst="rect">
            <a:avLst/>
          </a:prstGeom>
        </p:spPr>
        <p:txBody>
          <a:bodyPr lIns="0" tIns="0" rIns="0" bIns="0" rtlCol="0" anchor="t">
            <a:spAutoFit/>
          </a:bodyPr>
          <a:lstStyle/>
          <a:p>
            <a:pPr algn="just">
              <a:lnSpc>
                <a:spcPts val="4479"/>
              </a:lnSpc>
              <a:spcBef>
                <a:spcPct val="0"/>
              </a:spcBef>
            </a:pPr>
            <a:r>
              <a:rPr lang="en-US" sz="3199">
                <a:solidFill>
                  <a:srgbClr val="E8E6E6"/>
                </a:solidFill>
                <a:latin typeface="Open Sans"/>
                <a:ea typeface="Open Sans"/>
                <a:cs typeface="Open Sans"/>
                <a:sym typeface="Open Sans"/>
              </a:rPr>
              <a:t>Todos nuestros juegos se basan en métodos científicos y utilizan los datos más recientes sobre exoplanetas. Después de cada juego, se explican los conceptos reales en los que se basa y, si es posible, se recomienda un experimento en casa para estimular el aprendizaje basado en la prueba. </a:t>
            </a:r>
          </a:p>
        </p:txBody>
      </p:sp>
      <p:sp>
        <p:nvSpPr>
          <p:cNvPr id="8" name="Freeform 8"/>
          <p:cNvSpPr/>
          <p:nvPr/>
        </p:nvSpPr>
        <p:spPr>
          <a:xfrm>
            <a:off x="2034817" y="6617899"/>
            <a:ext cx="1674070" cy="1674070"/>
          </a:xfrm>
          <a:custGeom>
            <a:avLst/>
            <a:gdLst/>
            <a:ahLst/>
            <a:cxnLst/>
            <a:rect l="l" t="t" r="r" b="b"/>
            <a:pathLst>
              <a:path w="1674070" h="1674070">
                <a:moveTo>
                  <a:pt x="0" y="0"/>
                </a:moveTo>
                <a:lnTo>
                  <a:pt x="1674070" y="0"/>
                </a:lnTo>
                <a:lnTo>
                  <a:pt x="1674070" y="1674070"/>
                </a:lnTo>
                <a:lnTo>
                  <a:pt x="0" y="1674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5455252" y="7862605"/>
            <a:ext cx="240133" cy="466606"/>
            <a:chOff x="0" y="0"/>
            <a:chExt cx="142215" cy="276340"/>
          </a:xfrm>
        </p:grpSpPr>
        <p:sp>
          <p:nvSpPr>
            <p:cNvPr id="10" name="Freeform 10"/>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DB0202"/>
            </a:solidFill>
          </p:spPr>
        </p:sp>
        <p:sp>
          <p:nvSpPr>
            <p:cNvPr id="11" name="TextBox 11"/>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175649" y="7862605"/>
            <a:ext cx="240133" cy="466606"/>
            <a:chOff x="0" y="0"/>
            <a:chExt cx="142215" cy="276340"/>
          </a:xfrm>
        </p:grpSpPr>
        <p:sp>
          <p:nvSpPr>
            <p:cNvPr id="13" name="Freeform 13"/>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EB41"/>
            </a:solidFill>
          </p:spPr>
        </p:sp>
        <p:sp>
          <p:nvSpPr>
            <p:cNvPr id="14" name="TextBox 14"/>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655576" y="7862605"/>
            <a:ext cx="240133" cy="466606"/>
            <a:chOff x="0" y="0"/>
            <a:chExt cx="142215" cy="276340"/>
          </a:xfrm>
        </p:grpSpPr>
        <p:sp>
          <p:nvSpPr>
            <p:cNvPr id="16" name="Freeform 16"/>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21991F"/>
            </a:solidFill>
          </p:spPr>
        </p:sp>
        <p:sp>
          <p:nvSpPr>
            <p:cNvPr id="17" name="TextBox 17"/>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135503" y="7862605"/>
            <a:ext cx="240133" cy="466606"/>
            <a:chOff x="0" y="0"/>
            <a:chExt cx="142215" cy="276340"/>
          </a:xfrm>
        </p:grpSpPr>
        <p:sp>
          <p:nvSpPr>
            <p:cNvPr id="19" name="Freeform 19"/>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0C31FF"/>
            </a:solidFill>
          </p:spPr>
        </p:sp>
        <p:sp>
          <p:nvSpPr>
            <p:cNvPr id="20" name="TextBox 20"/>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5455252" y="7854962"/>
            <a:ext cx="1926933" cy="481893"/>
            <a:chOff x="0" y="0"/>
            <a:chExt cx="1141195" cy="285393"/>
          </a:xfrm>
        </p:grpSpPr>
        <p:sp>
          <p:nvSpPr>
            <p:cNvPr id="22" name="Freeform 22"/>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23" name="TextBox 23"/>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7623631" y="6555905"/>
            <a:ext cx="295305" cy="269466"/>
          </a:xfrm>
          <a:custGeom>
            <a:avLst/>
            <a:gdLst/>
            <a:ahLst/>
            <a:cxnLst/>
            <a:rect l="l" t="t" r="r" b="b"/>
            <a:pathLst>
              <a:path w="295305" h="269466">
                <a:moveTo>
                  <a:pt x="0" y="0"/>
                </a:moveTo>
                <a:lnTo>
                  <a:pt x="295305" y="0"/>
                </a:lnTo>
                <a:lnTo>
                  <a:pt x="295305" y="269466"/>
                </a:lnTo>
                <a:lnTo>
                  <a:pt x="0" y="2694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25"/>
          <p:cNvSpPr/>
          <p:nvPr/>
        </p:nvSpPr>
        <p:spPr>
          <a:xfrm>
            <a:off x="7623631" y="7948256"/>
            <a:ext cx="295305" cy="295305"/>
          </a:xfrm>
          <a:custGeom>
            <a:avLst/>
            <a:gdLst/>
            <a:ahLst/>
            <a:cxnLst/>
            <a:rect l="l" t="t" r="r" b="b"/>
            <a:pathLst>
              <a:path w="295305" h="295305">
                <a:moveTo>
                  <a:pt x="0" y="0"/>
                </a:moveTo>
                <a:lnTo>
                  <a:pt x="295305" y="0"/>
                </a:lnTo>
                <a:lnTo>
                  <a:pt x="295305" y="295305"/>
                </a:lnTo>
                <a:lnTo>
                  <a:pt x="0" y="2953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6" name="Group 26"/>
          <p:cNvGrpSpPr/>
          <p:nvPr/>
        </p:nvGrpSpPr>
        <p:grpSpPr>
          <a:xfrm>
            <a:off x="2223433" y="8476323"/>
            <a:ext cx="240133" cy="466606"/>
            <a:chOff x="0" y="0"/>
            <a:chExt cx="142215" cy="276340"/>
          </a:xfrm>
        </p:grpSpPr>
        <p:sp>
          <p:nvSpPr>
            <p:cNvPr id="27" name="Freeform 27"/>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4040"/>
            </a:solidFill>
          </p:spPr>
        </p:sp>
        <p:sp>
          <p:nvSpPr>
            <p:cNvPr id="28" name="TextBox 28"/>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2703698" y="8476323"/>
            <a:ext cx="240133" cy="466606"/>
            <a:chOff x="0" y="0"/>
            <a:chExt cx="142215" cy="276340"/>
          </a:xfrm>
        </p:grpSpPr>
        <p:sp>
          <p:nvSpPr>
            <p:cNvPr id="30" name="Freeform 30"/>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EB41"/>
            </a:solidFill>
          </p:spPr>
        </p:sp>
        <p:sp>
          <p:nvSpPr>
            <p:cNvPr id="31" name="TextBox 31"/>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3183625" y="8476323"/>
            <a:ext cx="240133" cy="466606"/>
            <a:chOff x="0" y="0"/>
            <a:chExt cx="142215" cy="276340"/>
          </a:xfrm>
        </p:grpSpPr>
        <p:sp>
          <p:nvSpPr>
            <p:cNvPr id="33" name="Freeform 33"/>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21991F"/>
            </a:solidFill>
          </p:spPr>
        </p:sp>
        <p:sp>
          <p:nvSpPr>
            <p:cNvPr id="34" name="TextBox 34"/>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3423758" y="8483967"/>
            <a:ext cx="240133" cy="466606"/>
            <a:chOff x="0" y="0"/>
            <a:chExt cx="142215" cy="276340"/>
          </a:xfrm>
        </p:grpSpPr>
        <p:sp>
          <p:nvSpPr>
            <p:cNvPr id="36" name="Freeform 36"/>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5667C5"/>
            </a:solidFill>
          </p:spPr>
        </p:sp>
        <p:sp>
          <p:nvSpPr>
            <p:cNvPr id="37" name="TextBox 37"/>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980364" y="8476323"/>
            <a:ext cx="1926933" cy="481893"/>
            <a:chOff x="0" y="0"/>
            <a:chExt cx="1141195" cy="285393"/>
          </a:xfrm>
        </p:grpSpPr>
        <p:sp>
          <p:nvSpPr>
            <p:cNvPr id="39" name="Freeform 39"/>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40" name="TextBox 40"/>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5442153" y="6449691"/>
            <a:ext cx="240133" cy="466606"/>
            <a:chOff x="0" y="0"/>
            <a:chExt cx="142215" cy="276340"/>
          </a:xfrm>
        </p:grpSpPr>
        <p:sp>
          <p:nvSpPr>
            <p:cNvPr id="42" name="Freeform 42"/>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DB0202"/>
            </a:solidFill>
          </p:spPr>
        </p:sp>
        <p:sp>
          <p:nvSpPr>
            <p:cNvPr id="43" name="TextBox 43"/>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7122405" y="6449691"/>
            <a:ext cx="240133" cy="466606"/>
            <a:chOff x="0" y="0"/>
            <a:chExt cx="142215" cy="276340"/>
          </a:xfrm>
        </p:grpSpPr>
        <p:sp>
          <p:nvSpPr>
            <p:cNvPr id="45" name="Freeform 45"/>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0C31FF"/>
            </a:solidFill>
          </p:spPr>
        </p:sp>
        <p:sp>
          <p:nvSpPr>
            <p:cNvPr id="46" name="TextBox 46"/>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5435604" y="6449691"/>
            <a:ext cx="1926933" cy="481893"/>
            <a:chOff x="0" y="0"/>
            <a:chExt cx="1141195" cy="285393"/>
          </a:xfrm>
        </p:grpSpPr>
        <p:sp>
          <p:nvSpPr>
            <p:cNvPr id="48" name="Freeform 48"/>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49" name="TextBox 49"/>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5922418" y="8582537"/>
            <a:ext cx="240133" cy="466606"/>
            <a:chOff x="0" y="0"/>
            <a:chExt cx="142215" cy="276340"/>
          </a:xfrm>
        </p:grpSpPr>
        <p:sp>
          <p:nvSpPr>
            <p:cNvPr id="51" name="Freeform 51"/>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6F28"/>
            </a:solidFill>
          </p:spPr>
        </p:sp>
        <p:sp>
          <p:nvSpPr>
            <p:cNvPr id="52" name="TextBox 52"/>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6402683" y="8582537"/>
            <a:ext cx="240133" cy="466606"/>
            <a:chOff x="0" y="0"/>
            <a:chExt cx="142215" cy="276340"/>
          </a:xfrm>
        </p:grpSpPr>
        <p:sp>
          <p:nvSpPr>
            <p:cNvPr id="54" name="Freeform 54"/>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87EE47"/>
            </a:solidFill>
          </p:spPr>
        </p:sp>
        <p:sp>
          <p:nvSpPr>
            <p:cNvPr id="55" name="TextBox 55"/>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5435604" y="8582537"/>
            <a:ext cx="1926933" cy="481893"/>
            <a:chOff x="0" y="0"/>
            <a:chExt cx="1141195" cy="285393"/>
          </a:xfrm>
        </p:grpSpPr>
        <p:sp>
          <p:nvSpPr>
            <p:cNvPr id="57" name="Freeform 57"/>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58" name="TextBox 58"/>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5455252" y="7155381"/>
            <a:ext cx="240133" cy="466606"/>
            <a:chOff x="0" y="0"/>
            <a:chExt cx="142215" cy="276340"/>
          </a:xfrm>
        </p:grpSpPr>
        <p:sp>
          <p:nvSpPr>
            <p:cNvPr id="60" name="Freeform 60"/>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DB0202"/>
            </a:solidFill>
          </p:spPr>
        </p:sp>
        <p:sp>
          <p:nvSpPr>
            <p:cNvPr id="61" name="TextBox 61"/>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62" name="Group 62"/>
          <p:cNvGrpSpPr/>
          <p:nvPr/>
        </p:nvGrpSpPr>
        <p:grpSpPr>
          <a:xfrm>
            <a:off x="5935517" y="7155381"/>
            <a:ext cx="240133" cy="466606"/>
            <a:chOff x="0" y="0"/>
            <a:chExt cx="142215" cy="276340"/>
          </a:xfrm>
        </p:grpSpPr>
        <p:sp>
          <p:nvSpPr>
            <p:cNvPr id="63" name="Freeform 63"/>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6F28"/>
            </a:solidFill>
          </p:spPr>
        </p:sp>
        <p:sp>
          <p:nvSpPr>
            <p:cNvPr id="64" name="TextBox 64"/>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65" name="Group 65"/>
          <p:cNvGrpSpPr/>
          <p:nvPr/>
        </p:nvGrpSpPr>
        <p:grpSpPr>
          <a:xfrm>
            <a:off x="6895709" y="7155381"/>
            <a:ext cx="240133" cy="466606"/>
            <a:chOff x="0" y="0"/>
            <a:chExt cx="142215" cy="276340"/>
          </a:xfrm>
        </p:grpSpPr>
        <p:sp>
          <p:nvSpPr>
            <p:cNvPr id="66" name="Freeform 66"/>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5667C5"/>
            </a:solidFill>
          </p:spPr>
        </p:sp>
        <p:sp>
          <p:nvSpPr>
            <p:cNvPr id="67" name="TextBox 67"/>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5455252" y="7140094"/>
            <a:ext cx="1926933" cy="481893"/>
            <a:chOff x="0" y="0"/>
            <a:chExt cx="1141195" cy="285393"/>
          </a:xfrm>
        </p:grpSpPr>
        <p:sp>
          <p:nvSpPr>
            <p:cNvPr id="69" name="Freeform 69"/>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70" name="TextBox 70"/>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sp>
        <p:nvSpPr>
          <p:cNvPr id="71" name="TextBox 71"/>
          <p:cNvSpPr txBox="1"/>
          <p:nvPr/>
        </p:nvSpPr>
        <p:spPr>
          <a:xfrm>
            <a:off x="1261659" y="5524632"/>
            <a:ext cx="4639999" cy="393773"/>
          </a:xfrm>
          <a:prstGeom prst="rect">
            <a:avLst/>
          </a:prstGeom>
        </p:spPr>
        <p:txBody>
          <a:bodyPr lIns="0" tIns="0" rIns="0" bIns="0" rtlCol="0" anchor="t">
            <a:spAutoFit/>
          </a:bodyPr>
          <a:lstStyle/>
          <a:p>
            <a:pPr algn="l">
              <a:lnSpc>
                <a:spcPts val="2843"/>
              </a:lnSpc>
            </a:pPr>
            <a:r>
              <a:rPr lang="en-US" sz="3091" b="1" spc="-98">
                <a:solidFill>
                  <a:srgbClr val="E8E6E6"/>
                </a:solidFill>
                <a:latin typeface="Glacial Indifference Bold"/>
                <a:ea typeface="Glacial Indifference Bold"/>
                <a:cs typeface="Glacial Indifference Bold"/>
                <a:sym typeface="Glacial Indifference Bold"/>
              </a:rPr>
              <a:t>SPECTRAL MATCH</a:t>
            </a:r>
          </a:p>
        </p:txBody>
      </p:sp>
      <p:sp>
        <p:nvSpPr>
          <p:cNvPr id="72" name="TextBox 72"/>
          <p:cNvSpPr txBox="1"/>
          <p:nvPr/>
        </p:nvSpPr>
        <p:spPr>
          <a:xfrm>
            <a:off x="1261659" y="5906999"/>
            <a:ext cx="4041618" cy="482740"/>
          </a:xfrm>
          <a:prstGeom prst="rect">
            <a:avLst/>
          </a:prstGeom>
        </p:spPr>
        <p:txBody>
          <a:bodyPr lIns="0" tIns="0" rIns="0" bIns="0" rtlCol="0" anchor="t">
            <a:spAutoFit/>
          </a:bodyPr>
          <a:lstStyle/>
          <a:p>
            <a:pPr algn="l">
              <a:lnSpc>
                <a:spcPts val="1992"/>
              </a:lnSpc>
            </a:pPr>
            <a:r>
              <a:rPr lang="en-US" sz="1423">
                <a:solidFill>
                  <a:srgbClr val="E8E6E6"/>
                </a:solidFill>
                <a:latin typeface="Open Sans"/>
                <a:ea typeface="Open Sans"/>
                <a:cs typeface="Open Sans"/>
                <a:sym typeface="Open Sans"/>
              </a:rPr>
              <a:t>Find the missing colours and match with the corresponding elements</a:t>
            </a:r>
          </a:p>
        </p:txBody>
      </p:sp>
      <p:sp>
        <p:nvSpPr>
          <p:cNvPr id="73" name="Freeform 73"/>
          <p:cNvSpPr/>
          <p:nvPr/>
        </p:nvSpPr>
        <p:spPr>
          <a:xfrm>
            <a:off x="7623631" y="8688751"/>
            <a:ext cx="295305" cy="269466"/>
          </a:xfrm>
          <a:custGeom>
            <a:avLst/>
            <a:gdLst/>
            <a:ahLst/>
            <a:cxnLst/>
            <a:rect l="l" t="t" r="r" b="b"/>
            <a:pathLst>
              <a:path w="295305" h="269466">
                <a:moveTo>
                  <a:pt x="0" y="0"/>
                </a:moveTo>
                <a:lnTo>
                  <a:pt x="295305" y="0"/>
                </a:lnTo>
                <a:lnTo>
                  <a:pt x="295305" y="269466"/>
                </a:lnTo>
                <a:lnTo>
                  <a:pt x="0" y="2694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4" name="Freeform 74"/>
          <p:cNvSpPr/>
          <p:nvPr/>
        </p:nvSpPr>
        <p:spPr>
          <a:xfrm>
            <a:off x="7623631" y="7241032"/>
            <a:ext cx="295305" cy="295305"/>
          </a:xfrm>
          <a:custGeom>
            <a:avLst/>
            <a:gdLst/>
            <a:ahLst/>
            <a:cxnLst/>
            <a:rect l="l" t="t" r="r" b="b"/>
            <a:pathLst>
              <a:path w="295305" h="295305">
                <a:moveTo>
                  <a:pt x="0" y="0"/>
                </a:moveTo>
                <a:lnTo>
                  <a:pt x="295305" y="0"/>
                </a:lnTo>
                <a:lnTo>
                  <a:pt x="295305" y="295305"/>
                </a:lnTo>
                <a:lnTo>
                  <a:pt x="0" y="2953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5" name="TextBox 75"/>
          <p:cNvSpPr txBox="1"/>
          <p:nvPr/>
        </p:nvSpPr>
        <p:spPr>
          <a:xfrm>
            <a:off x="5435604" y="6224518"/>
            <a:ext cx="602566" cy="180507"/>
          </a:xfrm>
          <a:prstGeom prst="rect">
            <a:avLst/>
          </a:prstGeom>
        </p:spPr>
        <p:txBody>
          <a:bodyPr lIns="0" tIns="0" rIns="0" bIns="0" rtlCol="0" anchor="t">
            <a:spAutoFit/>
          </a:bodyPr>
          <a:lstStyle/>
          <a:p>
            <a:pPr algn="ctr">
              <a:lnSpc>
                <a:spcPts val="1506"/>
              </a:lnSpc>
              <a:spcBef>
                <a:spcPct val="0"/>
              </a:spcBef>
            </a:pPr>
            <a:r>
              <a:rPr lang="en-US" sz="1075">
                <a:solidFill>
                  <a:srgbClr val="E8E6E6"/>
                </a:solidFill>
                <a:latin typeface="Open Sans Light"/>
                <a:ea typeface="Open Sans Light"/>
                <a:cs typeface="Open Sans Light"/>
                <a:sym typeface="Open Sans Light"/>
              </a:rPr>
              <a:t>Hydrogen</a:t>
            </a:r>
          </a:p>
        </p:txBody>
      </p:sp>
      <p:sp>
        <p:nvSpPr>
          <p:cNvPr id="76" name="TextBox 76"/>
          <p:cNvSpPr txBox="1"/>
          <p:nvPr/>
        </p:nvSpPr>
        <p:spPr>
          <a:xfrm>
            <a:off x="5461340" y="6959129"/>
            <a:ext cx="468089" cy="180507"/>
          </a:xfrm>
          <a:prstGeom prst="rect">
            <a:avLst/>
          </a:prstGeom>
        </p:spPr>
        <p:txBody>
          <a:bodyPr lIns="0" tIns="0" rIns="0" bIns="0" rtlCol="0" anchor="t">
            <a:spAutoFit/>
          </a:bodyPr>
          <a:lstStyle/>
          <a:p>
            <a:pPr algn="ctr">
              <a:lnSpc>
                <a:spcPts val="1506"/>
              </a:lnSpc>
              <a:spcBef>
                <a:spcPct val="0"/>
              </a:spcBef>
            </a:pPr>
            <a:r>
              <a:rPr lang="en-US" sz="1075">
                <a:solidFill>
                  <a:srgbClr val="E8E6E6"/>
                </a:solidFill>
                <a:latin typeface="Open Sans Light"/>
                <a:ea typeface="Open Sans Light"/>
                <a:cs typeface="Open Sans Light"/>
                <a:sym typeface="Open Sans Light"/>
              </a:rPr>
              <a:t>Helyum</a:t>
            </a:r>
          </a:p>
        </p:txBody>
      </p:sp>
      <p:sp>
        <p:nvSpPr>
          <p:cNvPr id="77" name="TextBox 77"/>
          <p:cNvSpPr txBox="1"/>
          <p:nvPr/>
        </p:nvSpPr>
        <p:spPr>
          <a:xfrm>
            <a:off x="5421540" y="7666476"/>
            <a:ext cx="535513" cy="180507"/>
          </a:xfrm>
          <a:prstGeom prst="rect">
            <a:avLst/>
          </a:prstGeom>
        </p:spPr>
        <p:txBody>
          <a:bodyPr lIns="0" tIns="0" rIns="0" bIns="0" rtlCol="0" anchor="t">
            <a:spAutoFit/>
          </a:bodyPr>
          <a:lstStyle/>
          <a:p>
            <a:pPr algn="ctr">
              <a:lnSpc>
                <a:spcPts val="1506"/>
              </a:lnSpc>
              <a:spcBef>
                <a:spcPct val="0"/>
              </a:spcBef>
            </a:pPr>
            <a:r>
              <a:rPr lang="en-US" sz="1075">
                <a:solidFill>
                  <a:srgbClr val="E8E6E6"/>
                </a:solidFill>
                <a:latin typeface="Open Sans Light"/>
                <a:ea typeface="Open Sans Light"/>
                <a:cs typeface="Open Sans Light"/>
                <a:sym typeface="Open Sans Light"/>
              </a:rPr>
              <a:t>Nitrogen</a:t>
            </a:r>
          </a:p>
        </p:txBody>
      </p:sp>
      <p:sp>
        <p:nvSpPr>
          <p:cNvPr id="78" name="TextBox 78"/>
          <p:cNvSpPr txBox="1"/>
          <p:nvPr/>
        </p:nvSpPr>
        <p:spPr>
          <a:xfrm>
            <a:off x="5442153" y="8384188"/>
            <a:ext cx="462189" cy="180507"/>
          </a:xfrm>
          <a:prstGeom prst="rect">
            <a:avLst/>
          </a:prstGeom>
        </p:spPr>
        <p:txBody>
          <a:bodyPr lIns="0" tIns="0" rIns="0" bIns="0" rtlCol="0" anchor="t">
            <a:spAutoFit/>
          </a:bodyPr>
          <a:lstStyle/>
          <a:p>
            <a:pPr algn="ctr">
              <a:lnSpc>
                <a:spcPts val="1506"/>
              </a:lnSpc>
              <a:spcBef>
                <a:spcPct val="0"/>
              </a:spcBef>
            </a:pPr>
            <a:r>
              <a:rPr lang="en-US" sz="1075">
                <a:solidFill>
                  <a:srgbClr val="E8E6E6"/>
                </a:solidFill>
                <a:latin typeface="Open Sans Light"/>
                <a:ea typeface="Open Sans Light"/>
                <a:cs typeface="Open Sans Light"/>
                <a:sym typeface="Open Sans Light"/>
              </a:rPr>
              <a:t>Oxygen</a:t>
            </a:r>
          </a:p>
        </p:txBody>
      </p:sp>
      <p:sp>
        <p:nvSpPr>
          <p:cNvPr id="79" name="TextBox 79"/>
          <p:cNvSpPr txBox="1"/>
          <p:nvPr/>
        </p:nvSpPr>
        <p:spPr>
          <a:xfrm>
            <a:off x="2295931" y="9030093"/>
            <a:ext cx="1368027" cy="180507"/>
          </a:xfrm>
          <a:prstGeom prst="rect">
            <a:avLst/>
          </a:prstGeom>
        </p:spPr>
        <p:txBody>
          <a:bodyPr lIns="0" tIns="0" rIns="0" bIns="0" rtlCol="0" anchor="t">
            <a:spAutoFit/>
          </a:bodyPr>
          <a:lstStyle/>
          <a:p>
            <a:pPr algn="ctr">
              <a:lnSpc>
                <a:spcPts val="1506"/>
              </a:lnSpc>
              <a:spcBef>
                <a:spcPct val="0"/>
              </a:spcBef>
            </a:pPr>
            <a:r>
              <a:rPr lang="en-US" sz="1075">
                <a:solidFill>
                  <a:srgbClr val="E8E6E6"/>
                </a:solidFill>
                <a:latin typeface="Open Sans Light"/>
                <a:ea typeface="Open Sans Light"/>
                <a:cs typeface="Open Sans Light"/>
                <a:sym typeface="Open Sans Light"/>
              </a:rPr>
              <a:t>Unknown atmosphere</a:t>
            </a:r>
          </a:p>
        </p:txBody>
      </p:sp>
      <p:grpSp>
        <p:nvGrpSpPr>
          <p:cNvPr id="80" name="Group 80"/>
          <p:cNvGrpSpPr/>
          <p:nvPr/>
        </p:nvGrpSpPr>
        <p:grpSpPr>
          <a:xfrm>
            <a:off x="8542420" y="5161866"/>
            <a:ext cx="7313408" cy="4353667"/>
            <a:chOff x="0" y="0"/>
            <a:chExt cx="1765688" cy="1051113"/>
          </a:xfrm>
        </p:grpSpPr>
        <p:sp>
          <p:nvSpPr>
            <p:cNvPr id="81" name="Freeform 81"/>
            <p:cNvSpPr/>
            <p:nvPr/>
          </p:nvSpPr>
          <p:spPr>
            <a:xfrm>
              <a:off x="0" y="0"/>
              <a:ext cx="1765688" cy="1051113"/>
            </a:xfrm>
            <a:custGeom>
              <a:avLst/>
              <a:gdLst/>
              <a:ahLst/>
              <a:cxnLst/>
              <a:rect l="l" t="t" r="r" b="b"/>
              <a:pathLst>
                <a:path w="1765688" h="1051113">
                  <a:moveTo>
                    <a:pt x="53988" y="0"/>
                  </a:moveTo>
                  <a:lnTo>
                    <a:pt x="1711699" y="0"/>
                  </a:lnTo>
                  <a:cubicBezTo>
                    <a:pt x="1726018" y="0"/>
                    <a:pt x="1739750" y="5688"/>
                    <a:pt x="1749875" y="15813"/>
                  </a:cubicBezTo>
                  <a:cubicBezTo>
                    <a:pt x="1760000" y="25938"/>
                    <a:pt x="1765688" y="39670"/>
                    <a:pt x="1765688" y="53988"/>
                  </a:cubicBezTo>
                  <a:lnTo>
                    <a:pt x="1765688" y="997124"/>
                  </a:lnTo>
                  <a:cubicBezTo>
                    <a:pt x="1765688" y="1011443"/>
                    <a:pt x="1760000" y="1025175"/>
                    <a:pt x="1749875" y="1035300"/>
                  </a:cubicBezTo>
                  <a:cubicBezTo>
                    <a:pt x="1739750" y="1045425"/>
                    <a:pt x="1726018" y="1051113"/>
                    <a:pt x="1711699" y="1051113"/>
                  </a:cubicBezTo>
                  <a:lnTo>
                    <a:pt x="53988" y="1051113"/>
                  </a:lnTo>
                  <a:cubicBezTo>
                    <a:pt x="39670" y="1051113"/>
                    <a:pt x="25938" y="1045425"/>
                    <a:pt x="15813" y="1035300"/>
                  </a:cubicBezTo>
                  <a:cubicBezTo>
                    <a:pt x="5688" y="1025175"/>
                    <a:pt x="0" y="1011443"/>
                    <a:pt x="0" y="997124"/>
                  </a:cubicBezTo>
                  <a:lnTo>
                    <a:pt x="0" y="53988"/>
                  </a:lnTo>
                  <a:cubicBezTo>
                    <a:pt x="0" y="39670"/>
                    <a:pt x="5688" y="25938"/>
                    <a:pt x="15813" y="15813"/>
                  </a:cubicBezTo>
                  <a:cubicBezTo>
                    <a:pt x="25938" y="5688"/>
                    <a:pt x="39670" y="0"/>
                    <a:pt x="53988" y="0"/>
                  </a:cubicBezTo>
                  <a:close/>
                </a:path>
              </a:pathLst>
            </a:custGeom>
            <a:solidFill>
              <a:srgbClr val="000000">
                <a:alpha val="0"/>
              </a:srgbClr>
            </a:solidFill>
            <a:ln w="38100" cap="rnd">
              <a:solidFill>
                <a:srgbClr val="FFFFFF"/>
              </a:solidFill>
              <a:prstDash val="solid"/>
              <a:round/>
            </a:ln>
          </p:spPr>
        </p:sp>
        <p:sp>
          <p:nvSpPr>
            <p:cNvPr id="82" name="TextBox 82"/>
            <p:cNvSpPr txBox="1"/>
            <p:nvPr/>
          </p:nvSpPr>
          <p:spPr>
            <a:xfrm>
              <a:off x="0" y="-38100"/>
              <a:ext cx="1765688" cy="1089213"/>
            </a:xfrm>
            <a:prstGeom prst="rect">
              <a:avLst/>
            </a:prstGeom>
          </p:spPr>
          <p:txBody>
            <a:bodyPr lIns="50800" tIns="50800" rIns="50800" bIns="50800" rtlCol="0" anchor="ctr"/>
            <a:lstStyle/>
            <a:p>
              <a:pPr algn="ctr">
                <a:lnSpc>
                  <a:spcPts val="2659"/>
                </a:lnSpc>
              </a:pPr>
              <a:endParaRPr/>
            </a:p>
          </p:txBody>
        </p:sp>
      </p:grpSp>
      <p:sp>
        <p:nvSpPr>
          <p:cNvPr id="83" name="Freeform 83"/>
          <p:cNvSpPr/>
          <p:nvPr/>
        </p:nvSpPr>
        <p:spPr>
          <a:xfrm>
            <a:off x="9775494" y="6624100"/>
            <a:ext cx="1547440" cy="1547440"/>
          </a:xfrm>
          <a:custGeom>
            <a:avLst/>
            <a:gdLst/>
            <a:ahLst/>
            <a:cxnLst/>
            <a:rect l="l" t="t" r="r" b="b"/>
            <a:pathLst>
              <a:path w="1547440" h="1547440">
                <a:moveTo>
                  <a:pt x="0" y="0"/>
                </a:moveTo>
                <a:lnTo>
                  <a:pt x="1547440" y="0"/>
                </a:lnTo>
                <a:lnTo>
                  <a:pt x="1547440" y="1547440"/>
                </a:lnTo>
                <a:lnTo>
                  <a:pt x="0" y="15474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4" name="Group 84"/>
          <p:cNvGrpSpPr/>
          <p:nvPr/>
        </p:nvGrpSpPr>
        <p:grpSpPr>
          <a:xfrm>
            <a:off x="12937201" y="7767589"/>
            <a:ext cx="1781176" cy="445442"/>
            <a:chOff x="0" y="0"/>
            <a:chExt cx="1141195" cy="285393"/>
          </a:xfrm>
        </p:grpSpPr>
        <p:sp>
          <p:nvSpPr>
            <p:cNvPr id="85" name="Freeform 85"/>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86" name="TextBox 86"/>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grpSp>
        <p:nvGrpSpPr>
          <p:cNvPr id="87" name="Group 87"/>
          <p:cNvGrpSpPr/>
          <p:nvPr/>
        </p:nvGrpSpPr>
        <p:grpSpPr>
          <a:xfrm>
            <a:off x="12937201" y="7774655"/>
            <a:ext cx="221968" cy="431311"/>
            <a:chOff x="0" y="0"/>
            <a:chExt cx="142215" cy="276340"/>
          </a:xfrm>
        </p:grpSpPr>
        <p:sp>
          <p:nvSpPr>
            <p:cNvPr id="88" name="Freeform 88"/>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DB0202"/>
            </a:solidFill>
          </p:spPr>
        </p:sp>
        <p:sp>
          <p:nvSpPr>
            <p:cNvPr id="89" name="TextBox 89"/>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90" name="Group 90"/>
          <p:cNvGrpSpPr/>
          <p:nvPr/>
        </p:nvGrpSpPr>
        <p:grpSpPr>
          <a:xfrm>
            <a:off x="13603106" y="7774655"/>
            <a:ext cx="221968" cy="431311"/>
            <a:chOff x="0" y="0"/>
            <a:chExt cx="142215" cy="276340"/>
          </a:xfrm>
        </p:grpSpPr>
        <p:sp>
          <p:nvSpPr>
            <p:cNvPr id="91" name="Freeform 91"/>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EB41"/>
            </a:solidFill>
          </p:spPr>
        </p:sp>
        <p:sp>
          <p:nvSpPr>
            <p:cNvPr id="92" name="TextBox 92"/>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93" name="Group 93"/>
          <p:cNvGrpSpPr/>
          <p:nvPr/>
        </p:nvGrpSpPr>
        <p:grpSpPr>
          <a:xfrm>
            <a:off x="14046731" y="7774655"/>
            <a:ext cx="221968" cy="431311"/>
            <a:chOff x="0" y="0"/>
            <a:chExt cx="142215" cy="276340"/>
          </a:xfrm>
        </p:grpSpPr>
        <p:sp>
          <p:nvSpPr>
            <p:cNvPr id="94" name="Freeform 94"/>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21991F"/>
            </a:solidFill>
          </p:spPr>
        </p:sp>
        <p:sp>
          <p:nvSpPr>
            <p:cNvPr id="95" name="TextBox 95"/>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96" name="Group 96"/>
          <p:cNvGrpSpPr/>
          <p:nvPr/>
        </p:nvGrpSpPr>
        <p:grpSpPr>
          <a:xfrm>
            <a:off x="14490355" y="7774655"/>
            <a:ext cx="221968" cy="431311"/>
            <a:chOff x="0" y="0"/>
            <a:chExt cx="142215" cy="276340"/>
          </a:xfrm>
        </p:grpSpPr>
        <p:sp>
          <p:nvSpPr>
            <p:cNvPr id="97" name="Freeform 97"/>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0C31FF"/>
            </a:solidFill>
          </p:spPr>
        </p:sp>
        <p:sp>
          <p:nvSpPr>
            <p:cNvPr id="98" name="TextBox 98"/>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sp>
        <p:nvSpPr>
          <p:cNvPr id="99" name="Freeform 99"/>
          <p:cNvSpPr/>
          <p:nvPr/>
        </p:nvSpPr>
        <p:spPr>
          <a:xfrm>
            <a:off x="14941560" y="7843259"/>
            <a:ext cx="272967" cy="249083"/>
          </a:xfrm>
          <a:custGeom>
            <a:avLst/>
            <a:gdLst/>
            <a:ahLst/>
            <a:cxnLst/>
            <a:rect l="l" t="t" r="r" b="b"/>
            <a:pathLst>
              <a:path w="272967" h="249083">
                <a:moveTo>
                  <a:pt x="0" y="0"/>
                </a:moveTo>
                <a:lnTo>
                  <a:pt x="272968" y="0"/>
                </a:lnTo>
                <a:lnTo>
                  <a:pt x="272968" y="249083"/>
                </a:lnTo>
                <a:lnTo>
                  <a:pt x="0" y="249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0" name="Freeform 100"/>
          <p:cNvSpPr/>
          <p:nvPr/>
        </p:nvSpPr>
        <p:spPr>
          <a:xfrm>
            <a:off x="14905989" y="6547788"/>
            <a:ext cx="272967" cy="272967"/>
          </a:xfrm>
          <a:custGeom>
            <a:avLst/>
            <a:gdLst/>
            <a:ahLst/>
            <a:cxnLst/>
            <a:rect l="l" t="t" r="r" b="b"/>
            <a:pathLst>
              <a:path w="272967" h="272967">
                <a:moveTo>
                  <a:pt x="0" y="0"/>
                </a:moveTo>
                <a:lnTo>
                  <a:pt x="272967" y="0"/>
                </a:lnTo>
                <a:lnTo>
                  <a:pt x="272967" y="272967"/>
                </a:lnTo>
                <a:lnTo>
                  <a:pt x="0" y="2729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1" name="Group 101"/>
          <p:cNvGrpSpPr/>
          <p:nvPr/>
        </p:nvGrpSpPr>
        <p:grpSpPr>
          <a:xfrm>
            <a:off x="9949843" y="8341950"/>
            <a:ext cx="221968" cy="431311"/>
            <a:chOff x="0" y="0"/>
            <a:chExt cx="142215" cy="276340"/>
          </a:xfrm>
        </p:grpSpPr>
        <p:sp>
          <p:nvSpPr>
            <p:cNvPr id="102" name="Freeform 102"/>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4040"/>
            </a:solidFill>
          </p:spPr>
        </p:sp>
        <p:sp>
          <p:nvSpPr>
            <p:cNvPr id="103" name="TextBox 103"/>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04" name="Group 104"/>
          <p:cNvGrpSpPr/>
          <p:nvPr/>
        </p:nvGrpSpPr>
        <p:grpSpPr>
          <a:xfrm>
            <a:off x="10393780" y="8341950"/>
            <a:ext cx="221968" cy="431311"/>
            <a:chOff x="0" y="0"/>
            <a:chExt cx="142215" cy="276340"/>
          </a:xfrm>
        </p:grpSpPr>
        <p:sp>
          <p:nvSpPr>
            <p:cNvPr id="105" name="Freeform 105"/>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EB41"/>
            </a:solidFill>
          </p:spPr>
        </p:sp>
        <p:sp>
          <p:nvSpPr>
            <p:cNvPr id="106" name="TextBox 106"/>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07" name="Group 107"/>
          <p:cNvGrpSpPr/>
          <p:nvPr/>
        </p:nvGrpSpPr>
        <p:grpSpPr>
          <a:xfrm>
            <a:off x="10837404" y="8341950"/>
            <a:ext cx="221968" cy="431311"/>
            <a:chOff x="0" y="0"/>
            <a:chExt cx="142215" cy="276340"/>
          </a:xfrm>
        </p:grpSpPr>
        <p:sp>
          <p:nvSpPr>
            <p:cNvPr id="108" name="Freeform 108"/>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21991F"/>
            </a:solidFill>
          </p:spPr>
        </p:sp>
        <p:sp>
          <p:nvSpPr>
            <p:cNvPr id="109" name="TextBox 109"/>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10" name="Group 110"/>
          <p:cNvGrpSpPr/>
          <p:nvPr/>
        </p:nvGrpSpPr>
        <p:grpSpPr>
          <a:xfrm>
            <a:off x="9725160" y="8341950"/>
            <a:ext cx="1781176" cy="445442"/>
            <a:chOff x="0" y="0"/>
            <a:chExt cx="1141195" cy="285393"/>
          </a:xfrm>
        </p:grpSpPr>
        <p:sp>
          <p:nvSpPr>
            <p:cNvPr id="111" name="Freeform 111"/>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112" name="TextBox 112"/>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grpSp>
        <p:nvGrpSpPr>
          <p:cNvPr id="113" name="Group 113"/>
          <p:cNvGrpSpPr/>
          <p:nvPr/>
        </p:nvGrpSpPr>
        <p:grpSpPr>
          <a:xfrm>
            <a:off x="12925093" y="6468616"/>
            <a:ext cx="221968" cy="431311"/>
            <a:chOff x="0" y="0"/>
            <a:chExt cx="142215" cy="276340"/>
          </a:xfrm>
        </p:grpSpPr>
        <p:sp>
          <p:nvSpPr>
            <p:cNvPr id="114" name="Freeform 114"/>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DB0202"/>
            </a:solidFill>
          </p:spPr>
        </p:sp>
        <p:sp>
          <p:nvSpPr>
            <p:cNvPr id="115" name="TextBox 115"/>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16" name="Group 116"/>
          <p:cNvGrpSpPr/>
          <p:nvPr/>
        </p:nvGrpSpPr>
        <p:grpSpPr>
          <a:xfrm>
            <a:off x="14256592" y="6468616"/>
            <a:ext cx="221968" cy="431311"/>
            <a:chOff x="0" y="0"/>
            <a:chExt cx="142215" cy="276340"/>
          </a:xfrm>
        </p:grpSpPr>
        <p:sp>
          <p:nvSpPr>
            <p:cNvPr id="117" name="Freeform 117"/>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5667C5"/>
            </a:solidFill>
          </p:spPr>
        </p:sp>
        <p:sp>
          <p:nvSpPr>
            <p:cNvPr id="118" name="TextBox 118"/>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19" name="Group 119"/>
          <p:cNvGrpSpPr/>
          <p:nvPr/>
        </p:nvGrpSpPr>
        <p:grpSpPr>
          <a:xfrm>
            <a:off x="14478247" y="6468616"/>
            <a:ext cx="221968" cy="431311"/>
            <a:chOff x="0" y="0"/>
            <a:chExt cx="142215" cy="276340"/>
          </a:xfrm>
        </p:grpSpPr>
        <p:sp>
          <p:nvSpPr>
            <p:cNvPr id="120" name="Freeform 120"/>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0C31FF"/>
            </a:solidFill>
          </p:spPr>
        </p:sp>
        <p:sp>
          <p:nvSpPr>
            <p:cNvPr id="121" name="TextBox 121"/>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22" name="Group 122"/>
          <p:cNvGrpSpPr/>
          <p:nvPr/>
        </p:nvGrpSpPr>
        <p:grpSpPr>
          <a:xfrm>
            <a:off x="12919039" y="6461550"/>
            <a:ext cx="1781176" cy="445442"/>
            <a:chOff x="0" y="0"/>
            <a:chExt cx="1141195" cy="285393"/>
          </a:xfrm>
        </p:grpSpPr>
        <p:sp>
          <p:nvSpPr>
            <p:cNvPr id="123" name="Freeform 123"/>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124" name="TextBox 124"/>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grpSp>
        <p:nvGrpSpPr>
          <p:cNvPr id="125" name="Group 125"/>
          <p:cNvGrpSpPr/>
          <p:nvPr/>
        </p:nvGrpSpPr>
        <p:grpSpPr>
          <a:xfrm>
            <a:off x="13369030" y="8440130"/>
            <a:ext cx="221968" cy="431311"/>
            <a:chOff x="0" y="0"/>
            <a:chExt cx="142215" cy="276340"/>
          </a:xfrm>
        </p:grpSpPr>
        <p:sp>
          <p:nvSpPr>
            <p:cNvPr id="126" name="Freeform 126"/>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6F28"/>
            </a:solidFill>
          </p:spPr>
        </p:sp>
        <p:sp>
          <p:nvSpPr>
            <p:cNvPr id="127" name="TextBox 127"/>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28" name="Group 128"/>
          <p:cNvGrpSpPr/>
          <p:nvPr/>
        </p:nvGrpSpPr>
        <p:grpSpPr>
          <a:xfrm>
            <a:off x="13812967" y="8440130"/>
            <a:ext cx="221968" cy="431311"/>
            <a:chOff x="0" y="0"/>
            <a:chExt cx="142215" cy="276340"/>
          </a:xfrm>
        </p:grpSpPr>
        <p:sp>
          <p:nvSpPr>
            <p:cNvPr id="129" name="Freeform 129"/>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87EE47"/>
            </a:solidFill>
          </p:spPr>
        </p:sp>
        <p:sp>
          <p:nvSpPr>
            <p:cNvPr id="130" name="TextBox 130"/>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31" name="Group 131"/>
          <p:cNvGrpSpPr/>
          <p:nvPr/>
        </p:nvGrpSpPr>
        <p:grpSpPr>
          <a:xfrm>
            <a:off x="12919039" y="8440130"/>
            <a:ext cx="1781176" cy="445442"/>
            <a:chOff x="0" y="0"/>
            <a:chExt cx="1141195" cy="285393"/>
          </a:xfrm>
        </p:grpSpPr>
        <p:sp>
          <p:nvSpPr>
            <p:cNvPr id="132" name="Freeform 132"/>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133" name="TextBox 133"/>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grpSp>
        <p:nvGrpSpPr>
          <p:cNvPr id="134" name="Group 134"/>
          <p:cNvGrpSpPr/>
          <p:nvPr/>
        </p:nvGrpSpPr>
        <p:grpSpPr>
          <a:xfrm>
            <a:off x="12937201" y="7120926"/>
            <a:ext cx="221968" cy="431311"/>
            <a:chOff x="0" y="0"/>
            <a:chExt cx="142215" cy="276340"/>
          </a:xfrm>
        </p:grpSpPr>
        <p:sp>
          <p:nvSpPr>
            <p:cNvPr id="135" name="Freeform 135"/>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DB0202"/>
            </a:solidFill>
          </p:spPr>
        </p:sp>
        <p:sp>
          <p:nvSpPr>
            <p:cNvPr id="136" name="TextBox 136"/>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37" name="Group 137"/>
          <p:cNvGrpSpPr/>
          <p:nvPr/>
        </p:nvGrpSpPr>
        <p:grpSpPr>
          <a:xfrm>
            <a:off x="13381138" y="7120926"/>
            <a:ext cx="221968" cy="431311"/>
            <a:chOff x="0" y="0"/>
            <a:chExt cx="142215" cy="276340"/>
          </a:xfrm>
        </p:grpSpPr>
        <p:sp>
          <p:nvSpPr>
            <p:cNvPr id="138" name="Freeform 138"/>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FF6F28"/>
            </a:solidFill>
          </p:spPr>
        </p:sp>
        <p:sp>
          <p:nvSpPr>
            <p:cNvPr id="139" name="TextBox 139"/>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40" name="Group 140"/>
          <p:cNvGrpSpPr/>
          <p:nvPr/>
        </p:nvGrpSpPr>
        <p:grpSpPr>
          <a:xfrm>
            <a:off x="14268699" y="7120926"/>
            <a:ext cx="221968" cy="431311"/>
            <a:chOff x="0" y="0"/>
            <a:chExt cx="142215" cy="276340"/>
          </a:xfrm>
        </p:grpSpPr>
        <p:sp>
          <p:nvSpPr>
            <p:cNvPr id="141" name="Freeform 141"/>
            <p:cNvSpPr/>
            <p:nvPr/>
          </p:nvSpPr>
          <p:spPr>
            <a:xfrm>
              <a:off x="0" y="0"/>
              <a:ext cx="142215" cy="276340"/>
            </a:xfrm>
            <a:custGeom>
              <a:avLst/>
              <a:gdLst/>
              <a:ahLst/>
              <a:cxnLst/>
              <a:rect l="l" t="t" r="r" b="b"/>
              <a:pathLst>
                <a:path w="142215" h="276340">
                  <a:moveTo>
                    <a:pt x="0" y="0"/>
                  </a:moveTo>
                  <a:lnTo>
                    <a:pt x="142215" y="0"/>
                  </a:lnTo>
                  <a:lnTo>
                    <a:pt x="142215" y="276340"/>
                  </a:lnTo>
                  <a:lnTo>
                    <a:pt x="0" y="276340"/>
                  </a:lnTo>
                  <a:close/>
                </a:path>
              </a:pathLst>
            </a:custGeom>
            <a:solidFill>
              <a:srgbClr val="5667C5"/>
            </a:solidFill>
          </p:spPr>
        </p:sp>
        <p:sp>
          <p:nvSpPr>
            <p:cNvPr id="142" name="TextBox 142"/>
            <p:cNvSpPr txBox="1"/>
            <p:nvPr/>
          </p:nvSpPr>
          <p:spPr>
            <a:xfrm>
              <a:off x="0" y="-38100"/>
              <a:ext cx="142215" cy="314440"/>
            </a:xfrm>
            <a:prstGeom prst="rect">
              <a:avLst/>
            </a:prstGeom>
          </p:spPr>
          <p:txBody>
            <a:bodyPr lIns="50800" tIns="50800" rIns="50800" bIns="50800" rtlCol="0" anchor="ctr"/>
            <a:lstStyle/>
            <a:p>
              <a:pPr algn="ctr">
                <a:lnSpc>
                  <a:spcPts val="2659"/>
                </a:lnSpc>
              </a:pPr>
              <a:endParaRPr/>
            </a:p>
          </p:txBody>
        </p:sp>
      </p:grpSp>
      <p:grpSp>
        <p:nvGrpSpPr>
          <p:cNvPr id="143" name="Group 143"/>
          <p:cNvGrpSpPr/>
          <p:nvPr/>
        </p:nvGrpSpPr>
        <p:grpSpPr>
          <a:xfrm>
            <a:off x="12937201" y="7106795"/>
            <a:ext cx="1781176" cy="445442"/>
            <a:chOff x="0" y="0"/>
            <a:chExt cx="1141195" cy="285393"/>
          </a:xfrm>
        </p:grpSpPr>
        <p:sp>
          <p:nvSpPr>
            <p:cNvPr id="144" name="Freeform 144"/>
            <p:cNvSpPr/>
            <p:nvPr/>
          </p:nvSpPr>
          <p:spPr>
            <a:xfrm>
              <a:off x="0" y="0"/>
              <a:ext cx="1141195" cy="285393"/>
            </a:xfrm>
            <a:custGeom>
              <a:avLst/>
              <a:gdLst/>
              <a:ahLst/>
              <a:cxnLst/>
              <a:rect l="l" t="t" r="r" b="b"/>
              <a:pathLst>
                <a:path w="1141195" h="285393">
                  <a:moveTo>
                    <a:pt x="0" y="0"/>
                  </a:moveTo>
                  <a:lnTo>
                    <a:pt x="1141195" y="0"/>
                  </a:lnTo>
                  <a:lnTo>
                    <a:pt x="1141195" y="285393"/>
                  </a:lnTo>
                  <a:lnTo>
                    <a:pt x="0" y="285393"/>
                  </a:lnTo>
                  <a:close/>
                </a:path>
              </a:pathLst>
            </a:custGeom>
            <a:solidFill>
              <a:srgbClr val="000000">
                <a:alpha val="0"/>
              </a:srgbClr>
            </a:solidFill>
            <a:ln w="38100" cap="sq">
              <a:solidFill>
                <a:srgbClr val="FFFFFF"/>
              </a:solidFill>
              <a:prstDash val="solid"/>
              <a:miter/>
            </a:ln>
          </p:spPr>
        </p:sp>
        <p:sp>
          <p:nvSpPr>
            <p:cNvPr id="145" name="TextBox 145"/>
            <p:cNvSpPr txBox="1"/>
            <p:nvPr/>
          </p:nvSpPr>
          <p:spPr>
            <a:xfrm>
              <a:off x="0" y="-38100"/>
              <a:ext cx="1141195" cy="323493"/>
            </a:xfrm>
            <a:prstGeom prst="rect">
              <a:avLst/>
            </a:prstGeom>
          </p:spPr>
          <p:txBody>
            <a:bodyPr lIns="50800" tIns="50800" rIns="50800" bIns="50800" rtlCol="0" anchor="ctr"/>
            <a:lstStyle/>
            <a:p>
              <a:pPr algn="ctr">
                <a:lnSpc>
                  <a:spcPts val="2659"/>
                </a:lnSpc>
              </a:pPr>
              <a:endParaRPr/>
            </a:p>
          </p:txBody>
        </p:sp>
      </p:grpSp>
      <p:sp>
        <p:nvSpPr>
          <p:cNvPr id="146" name="Freeform 146"/>
          <p:cNvSpPr/>
          <p:nvPr/>
        </p:nvSpPr>
        <p:spPr>
          <a:xfrm>
            <a:off x="14941560" y="7212040"/>
            <a:ext cx="272967" cy="249083"/>
          </a:xfrm>
          <a:custGeom>
            <a:avLst/>
            <a:gdLst/>
            <a:ahLst/>
            <a:cxnLst/>
            <a:rect l="l" t="t" r="r" b="b"/>
            <a:pathLst>
              <a:path w="272967" h="249083">
                <a:moveTo>
                  <a:pt x="0" y="0"/>
                </a:moveTo>
                <a:lnTo>
                  <a:pt x="272968" y="0"/>
                </a:lnTo>
                <a:lnTo>
                  <a:pt x="272968" y="249083"/>
                </a:lnTo>
                <a:lnTo>
                  <a:pt x="0" y="249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7" name="Freeform 147"/>
          <p:cNvSpPr/>
          <p:nvPr/>
        </p:nvSpPr>
        <p:spPr>
          <a:xfrm>
            <a:off x="14941560" y="8538309"/>
            <a:ext cx="272967" cy="249083"/>
          </a:xfrm>
          <a:custGeom>
            <a:avLst/>
            <a:gdLst/>
            <a:ahLst/>
            <a:cxnLst/>
            <a:rect l="l" t="t" r="r" b="b"/>
            <a:pathLst>
              <a:path w="272967" h="249083">
                <a:moveTo>
                  <a:pt x="0" y="0"/>
                </a:moveTo>
                <a:lnTo>
                  <a:pt x="272968" y="0"/>
                </a:lnTo>
                <a:lnTo>
                  <a:pt x="272968" y="249083"/>
                </a:lnTo>
                <a:lnTo>
                  <a:pt x="0" y="249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8" name="TextBox 148"/>
          <p:cNvSpPr txBox="1"/>
          <p:nvPr/>
        </p:nvSpPr>
        <p:spPr>
          <a:xfrm>
            <a:off x="8956429" y="5970139"/>
            <a:ext cx="3735903" cy="457190"/>
          </a:xfrm>
          <a:prstGeom prst="rect">
            <a:avLst/>
          </a:prstGeom>
        </p:spPr>
        <p:txBody>
          <a:bodyPr lIns="0" tIns="0" rIns="0" bIns="0" rtlCol="0" anchor="t">
            <a:spAutoFit/>
          </a:bodyPr>
          <a:lstStyle/>
          <a:p>
            <a:pPr algn="l">
              <a:lnSpc>
                <a:spcPts val="1841"/>
              </a:lnSpc>
            </a:pPr>
            <a:r>
              <a:rPr lang="en-US" sz="1315">
                <a:solidFill>
                  <a:srgbClr val="E8E6E6"/>
                </a:solidFill>
                <a:latin typeface="Open Sans"/>
                <a:ea typeface="Open Sans"/>
                <a:cs typeface="Open Sans"/>
                <a:sym typeface="Open Sans"/>
              </a:rPr>
              <a:t>Find the missing colours and match with the corresponding elements</a:t>
            </a:r>
          </a:p>
        </p:txBody>
      </p:sp>
      <p:grpSp>
        <p:nvGrpSpPr>
          <p:cNvPr id="149" name="Group 149"/>
          <p:cNvGrpSpPr/>
          <p:nvPr/>
        </p:nvGrpSpPr>
        <p:grpSpPr>
          <a:xfrm>
            <a:off x="8906095" y="5502590"/>
            <a:ext cx="6671992" cy="3615957"/>
            <a:chOff x="0" y="0"/>
            <a:chExt cx="4274726" cy="2316733"/>
          </a:xfrm>
        </p:grpSpPr>
        <p:sp>
          <p:nvSpPr>
            <p:cNvPr id="150" name="Freeform 150"/>
            <p:cNvSpPr/>
            <p:nvPr/>
          </p:nvSpPr>
          <p:spPr>
            <a:xfrm>
              <a:off x="0" y="0"/>
              <a:ext cx="4274726" cy="2316733"/>
            </a:xfrm>
            <a:custGeom>
              <a:avLst/>
              <a:gdLst/>
              <a:ahLst/>
              <a:cxnLst/>
              <a:rect l="l" t="t" r="r" b="b"/>
              <a:pathLst>
                <a:path w="4274726" h="2316733">
                  <a:moveTo>
                    <a:pt x="59178" y="0"/>
                  </a:moveTo>
                  <a:lnTo>
                    <a:pt x="4215547" y="0"/>
                  </a:lnTo>
                  <a:cubicBezTo>
                    <a:pt x="4248231" y="0"/>
                    <a:pt x="4274726" y="26495"/>
                    <a:pt x="4274726" y="59178"/>
                  </a:cubicBezTo>
                  <a:lnTo>
                    <a:pt x="4274726" y="2257555"/>
                  </a:lnTo>
                  <a:cubicBezTo>
                    <a:pt x="4274726" y="2290238"/>
                    <a:pt x="4248231" y="2316733"/>
                    <a:pt x="4215547" y="2316733"/>
                  </a:cubicBezTo>
                  <a:lnTo>
                    <a:pt x="59178" y="2316733"/>
                  </a:lnTo>
                  <a:cubicBezTo>
                    <a:pt x="26495" y="2316733"/>
                    <a:pt x="0" y="2290238"/>
                    <a:pt x="0" y="2257555"/>
                  </a:cubicBezTo>
                  <a:lnTo>
                    <a:pt x="0" y="59178"/>
                  </a:lnTo>
                  <a:cubicBezTo>
                    <a:pt x="0" y="26495"/>
                    <a:pt x="26495" y="0"/>
                    <a:pt x="59178" y="0"/>
                  </a:cubicBezTo>
                  <a:close/>
                </a:path>
              </a:pathLst>
            </a:custGeom>
            <a:solidFill>
              <a:srgbClr val="4F5577"/>
            </a:solidFill>
          </p:spPr>
        </p:sp>
        <p:sp>
          <p:nvSpPr>
            <p:cNvPr id="151" name="TextBox 151"/>
            <p:cNvSpPr txBox="1"/>
            <p:nvPr/>
          </p:nvSpPr>
          <p:spPr>
            <a:xfrm>
              <a:off x="0" y="-38100"/>
              <a:ext cx="4274726" cy="2354833"/>
            </a:xfrm>
            <a:prstGeom prst="rect">
              <a:avLst/>
            </a:prstGeom>
          </p:spPr>
          <p:txBody>
            <a:bodyPr lIns="50800" tIns="50800" rIns="50800" bIns="50800" rtlCol="0" anchor="ctr"/>
            <a:lstStyle/>
            <a:p>
              <a:pPr algn="ctr">
                <a:lnSpc>
                  <a:spcPts val="2659"/>
                </a:lnSpc>
              </a:pPr>
              <a:endParaRPr/>
            </a:p>
          </p:txBody>
        </p:sp>
      </p:grpSp>
      <p:sp>
        <p:nvSpPr>
          <p:cNvPr id="152" name="Freeform 152"/>
          <p:cNvSpPr/>
          <p:nvPr/>
        </p:nvSpPr>
        <p:spPr>
          <a:xfrm>
            <a:off x="13113024" y="6334914"/>
            <a:ext cx="2311351" cy="1290687"/>
          </a:xfrm>
          <a:custGeom>
            <a:avLst/>
            <a:gdLst/>
            <a:ahLst/>
            <a:cxnLst/>
            <a:rect l="l" t="t" r="r" b="b"/>
            <a:pathLst>
              <a:path w="2311351" h="1290687">
                <a:moveTo>
                  <a:pt x="0" y="0"/>
                </a:moveTo>
                <a:lnTo>
                  <a:pt x="2311351" y="0"/>
                </a:lnTo>
                <a:lnTo>
                  <a:pt x="2311351" y="1290687"/>
                </a:lnTo>
                <a:lnTo>
                  <a:pt x="0" y="1290687"/>
                </a:lnTo>
                <a:lnTo>
                  <a:pt x="0" y="0"/>
                </a:lnTo>
                <a:close/>
              </a:path>
            </a:pathLst>
          </a:custGeom>
          <a:blipFill>
            <a:blip r:embed="rId9"/>
            <a:stretch>
              <a:fillRect t="-732"/>
            </a:stretch>
          </a:blipFill>
        </p:spPr>
      </p:sp>
      <p:sp>
        <p:nvSpPr>
          <p:cNvPr id="153" name="Freeform 153"/>
          <p:cNvSpPr/>
          <p:nvPr/>
        </p:nvSpPr>
        <p:spPr>
          <a:xfrm>
            <a:off x="11059373" y="7821609"/>
            <a:ext cx="1787608" cy="1099867"/>
          </a:xfrm>
          <a:custGeom>
            <a:avLst/>
            <a:gdLst/>
            <a:ahLst/>
            <a:cxnLst/>
            <a:rect l="l" t="t" r="r" b="b"/>
            <a:pathLst>
              <a:path w="1787608" h="1099867">
                <a:moveTo>
                  <a:pt x="0" y="0"/>
                </a:moveTo>
                <a:lnTo>
                  <a:pt x="1787608" y="0"/>
                </a:lnTo>
                <a:lnTo>
                  <a:pt x="1787608" y="1099867"/>
                </a:lnTo>
                <a:lnTo>
                  <a:pt x="0" y="1099867"/>
                </a:lnTo>
                <a:lnTo>
                  <a:pt x="0" y="0"/>
                </a:lnTo>
                <a:close/>
              </a:path>
            </a:pathLst>
          </a:custGeom>
          <a:blipFill>
            <a:blip r:embed="rId10"/>
            <a:stretch>
              <a:fillRect l="-689" r="-18900" b="-95345"/>
            </a:stretch>
          </a:blipFill>
        </p:spPr>
      </p:sp>
      <p:sp>
        <p:nvSpPr>
          <p:cNvPr id="154" name="Freeform 154"/>
          <p:cNvSpPr/>
          <p:nvPr/>
        </p:nvSpPr>
        <p:spPr>
          <a:xfrm>
            <a:off x="9229990" y="7805784"/>
            <a:ext cx="1439706" cy="1065382"/>
          </a:xfrm>
          <a:custGeom>
            <a:avLst/>
            <a:gdLst/>
            <a:ahLst/>
            <a:cxnLst/>
            <a:rect l="l" t="t" r="r" b="b"/>
            <a:pathLst>
              <a:path w="1439706" h="1065382">
                <a:moveTo>
                  <a:pt x="0" y="0"/>
                </a:moveTo>
                <a:lnTo>
                  <a:pt x="1439706" y="0"/>
                </a:lnTo>
                <a:lnTo>
                  <a:pt x="1439706" y="1065382"/>
                </a:lnTo>
                <a:lnTo>
                  <a:pt x="0" y="1065382"/>
                </a:lnTo>
                <a:lnTo>
                  <a:pt x="0" y="0"/>
                </a:lnTo>
                <a:close/>
              </a:path>
            </a:pathLst>
          </a:custGeom>
          <a:blipFill>
            <a:blip r:embed="rId11"/>
            <a:stretch>
              <a:fillRect/>
            </a:stretch>
          </a:blipFill>
        </p:spPr>
      </p:sp>
      <p:sp>
        <p:nvSpPr>
          <p:cNvPr id="155" name="TextBox 155"/>
          <p:cNvSpPr txBox="1"/>
          <p:nvPr/>
        </p:nvSpPr>
        <p:spPr>
          <a:xfrm>
            <a:off x="9203101" y="5966285"/>
            <a:ext cx="4165930" cy="358223"/>
          </a:xfrm>
          <a:prstGeom prst="rect">
            <a:avLst/>
          </a:prstGeom>
        </p:spPr>
        <p:txBody>
          <a:bodyPr lIns="0" tIns="0" rIns="0" bIns="0" rtlCol="0" anchor="t">
            <a:spAutoFit/>
          </a:bodyPr>
          <a:lstStyle/>
          <a:p>
            <a:pPr algn="l">
              <a:lnSpc>
                <a:spcPts val="2628"/>
              </a:lnSpc>
            </a:pPr>
            <a:r>
              <a:rPr lang="en-US" sz="2857" b="1" spc="-91">
                <a:solidFill>
                  <a:srgbClr val="E8E6E6"/>
                </a:solidFill>
                <a:latin typeface="Glacial Indifference Bold"/>
                <a:ea typeface="Glacial Indifference Bold"/>
                <a:cs typeface="Glacial Indifference Bold"/>
                <a:sym typeface="Glacial Indifference Bold"/>
              </a:rPr>
              <a:t>TRANSIT SPECTROSCOPY</a:t>
            </a:r>
          </a:p>
        </p:txBody>
      </p:sp>
      <p:sp>
        <p:nvSpPr>
          <p:cNvPr id="156" name="TextBox 156"/>
          <p:cNvSpPr txBox="1"/>
          <p:nvPr/>
        </p:nvSpPr>
        <p:spPr>
          <a:xfrm>
            <a:off x="9232988" y="6315864"/>
            <a:ext cx="3721000" cy="1300447"/>
          </a:xfrm>
          <a:prstGeom prst="rect">
            <a:avLst/>
          </a:prstGeom>
        </p:spPr>
        <p:txBody>
          <a:bodyPr lIns="0" tIns="0" rIns="0" bIns="0" rtlCol="0" anchor="t">
            <a:spAutoFit/>
          </a:bodyPr>
          <a:lstStyle/>
          <a:p>
            <a:pPr algn="just">
              <a:lnSpc>
                <a:spcPts val="1533"/>
              </a:lnSpc>
            </a:pPr>
            <a:r>
              <a:rPr lang="en-US" sz="1095">
                <a:solidFill>
                  <a:srgbClr val="E8E6E6"/>
                </a:solidFill>
                <a:latin typeface="Open Sans"/>
                <a:ea typeface="Open Sans"/>
                <a:cs typeface="Open Sans"/>
                <a:sym typeface="Open Sans"/>
              </a:rPr>
              <a:t>In real life, astronomers use this technique to determine lots of things about exoplanets! Once light is captured, it can be probed to reveal the </a:t>
            </a:r>
            <a:r>
              <a:rPr lang="en-US" sz="1095" u="sng">
                <a:solidFill>
                  <a:srgbClr val="E8E6E6"/>
                </a:solidFill>
                <a:latin typeface="Open Sans"/>
                <a:ea typeface="Open Sans"/>
                <a:cs typeface="Open Sans"/>
                <a:sym typeface="Open Sans"/>
                <a:hlinkClick r:id="rId12" tooltip="https://exoplanets.nasa.gov/news/1522/other-skies-other-suns-the-search-for-exoplanet-atmospheres/"/>
              </a:rPr>
              <a:t>composition of exoplanet atmospheres</a:t>
            </a:r>
            <a:r>
              <a:rPr lang="en-US" sz="1095">
                <a:solidFill>
                  <a:srgbClr val="E8E6E6"/>
                </a:solidFill>
                <a:latin typeface="Open Sans"/>
                <a:ea typeface="Open Sans"/>
                <a:cs typeface="Open Sans"/>
                <a:sym typeface="Open Sans"/>
              </a:rPr>
              <a:t>. Think of a prism: shine white light through it, and it splits the light into a rainbow spectrum. Scientists can read the color bands of this spectrum like a bar code, revealing which molecules are present.</a:t>
            </a:r>
          </a:p>
        </p:txBody>
      </p:sp>
      <p:sp>
        <p:nvSpPr>
          <p:cNvPr id="157" name="TextBox 157"/>
          <p:cNvSpPr txBox="1"/>
          <p:nvPr/>
        </p:nvSpPr>
        <p:spPr>
          <a:xfrm>
            <a:off x="14473097" y="7666303"/>
            <a:ext cx="936927" cy="126729"/>
          </a:xfrm>
          <a:prstGeom prst="rect">
            <a:avLst/>
          </a:prstGeom>
        </p:spPr>
        <p:txBody>
          <a:bodyPr lIns="0" tIns="0" rIns="0" bIns="0" rtlCol="0" anchor="t">
            <a:spAutoFit/>
          </a:bodyPr>
          <a:lstStyle/>
          <a:p>
            <a:pPr algn="ctr">
              <a:lnSpc>
                <a:spcPts val="1093"/>
              </a:lnSpc>
              <a:spcBef>
                <a:spcPct val="0"/>
              </a:spcBef>
            </a:pPr>
            <a:r>
              <a:rPr lang="en-US" sz="781" b="1">
                <a:solidFill>
                  <a:srgbClr val="E8E6E6"/>
                </a:solidFill>
                <a:latin typeface="Open Sans Bold"/>
                <a:ea typeface="Open Sans Bold"/>
                <a:cs typeface="Open Sans Bold"/>
                <a:sym typeface="Open Sans Bold"/>
              </a:rPr>
              <a:t>Recomended video</a:t>
            </a:r>
          </a:p>
        </p:txBody>
      </p:sp>
      <p:sp>
        <p:nvSpPr>
          <p:cNvPr id="158" name="TextBox 158"/>
          <p:cNvSpPr txBox="1"/>
          <p:nvPr/>
        </p:nvSpPr>
        <p:spPr>
          <a:xfrm>
            <a:off x="14700216" y="8763736"/>
            <a:ext cx="661962" cy="126729"/>
          </a:xfrm>
          <a:prstGeom prst="rect">
            <a:avLst/>
          </a:prstGeom>
        </p:spPr>
        <p:txBody>
          <a:bodyPr lIns="0" tIns="0" rIns="0" bIns="0" rtlCol="0" anchor="t">
            <a:spAutoFit/>
          </a:bodyPr>
          <a:lstStyle/>
          <a:p>
            <a:pPr algn="ctr">
              <a:lnSpc>
                <a:spcPts val="1093"/>
              </a:lnSpc>
              <a:spcBef>
                <a:spcPct val="0"/>
              </a:spcBef>
            </a:pPr>
            <a:r>
              <a:rPr lang="en-US" sz="781" b="1">
                <a:solidFill>
                  <a:srgbClr val="E8E6E6"/>
                </a:solidFill>
                <a:latin typeface="Open Sans Bold"/>
                <a:ea typeface="Open Sans Bold"/>
                <a:cs typeface="Open Sans Bold"/>
                <a:sym typeface="Open Sans Bold"/>
              </a:rPr>
              <a:t>Source: NASA</a:t>
            </a:r>
          </a:p>
        </p:txBody>
      </p:sp>
      <p:sp>
        <p:nvSpPr>
          <p:cNvPr id="159" name="TextBox 159"/>
          <p:cNvSpPr txBox="1"/>
          <p:nvPr/>
        </p:nvSpPr>
        <p:spPr>
          <a:xfrm>
            <a:off x="1108845" y="4667885"/>
            <a:ext cx="4466473" cy="323215"/>
          </a:xfrm>
          <a:prstGeom prst="rect">
            <a:avLst/>
          </a:prstGeom>
        </p:spPr>
        <p:txBody>
          <a:bodyPr lIns="0" tIns="0" rIns="0" bIns="0" rtlCol="0" anchor="t">
            <a:spAutoFit/>
          </a:bodyPr>
          <a:lstStyle/>
          <a:p>
            <a:pPr algn="l">
              <a:lnSpc>
                <a:spcPts val="2659"/>
              </a:lnSpc>
              <a:spcBef>
                <a:spcPct val="0"/>
              </a:spcBef>
            </a:pPr>
            <a:r>
              <a:rPr lang="en-US" sz="1899">
                <a:solidFill>
                  <a:srgbClr val="E8E6E6"/>
                </a:solidFill>
                <a:latin typeface="Open Sans Light"/>
                <a:ea typeface="Open Sans Light"/>
                <a:cs typeface="Open Sans Light"/>
                <a:sym typeface="Open Sans Light"/>
              </a:rPr>
              <a:t>Ejemplo: Juego Spectral Match</a:t>
            </a:r>
          </a:p>
        </p:txBody>
      </p:sp>
      <p:grpSp>
        <p:nvGrpSpPr>
          <p:cNvPr id="160" name="Group 160"/>
          <p:cNvGrpSpPr/>
          <p:nvPr/>
        </p:nvGrpSpPr>
        <p:grpSpPr>
          <a:xfrm>
            <a:off x="5987289" y="9162586"/>
            <a:ext cx="768993" cy="258971"/>
            <a:chOff x="0" y="0"/>
            <a:chExt cx="262145" cy="88282"/>
          </a:xfrm>
        </p:grpSpPr>
        <p:sp>
          <p:nvSpPr>
            <p:cNvPr id="161" name="Freeform 161"/>
            <p:cNvSpPr/>
            <p:nvPr/>
          </p:nvSpPr>
          <p:spPr>
            <a:xfrm>
              <a:off x="0" y="0"/>
              <a:ext cx="262145" cy="88282"/>
            </a:xfrm>
            <a:custGeom>
              <a:avLst/>
              <a:gdLst/>
              <a:ahLst/>
              <a:cxnLst/>
              <a:rect l="l" t="t" r="r" b="b"/>
              <a:pathLst>
                <a:path w="262145" h="88282">
                  <a:moveTo>
                    <a:pt x="44141" y="0"/>
                  </a:moveTo>
                  <a:lnTo>
                    <a:pt x="218004" y="0"/>
                  </a:lnTo>
                  <a:cubicBezTo>
                    <a:pt x="229711" y="0"/>
                    <a:pt x="240938" y="4651"/>
                    <a:pt x="249216" y="12929"/>
                  </a:cubicBezTo>
                  <a:cubicBezTo>
                    <a:pt x="257494" y="21207"/>
                    <a:pt x="262145" y="32434"/>
                    <a:pt x="262145" y="44141"/>
                  </a:cubicBezTo>
                  <a:lnTo>
                    <a:pt x="262145" y="44141"/>
                  </a:lnTo>
                  <a:cubicBezTo>
                    <a:pt x="262145" y="55848"/>
                    <a:pt x="257494" y="67075"/>
                    <a:pt x="249216" y="75353"/>
                  </a:cubicBezTo>
                  <a:cubicBezTo>
                    <a:pt x="240938" y="83631"/>
                    <a:pt x="229711" y="88282"/>
                    <a:pt x="218004" y="88282"/>
                  </a:cubicBezTo>
                  <a:lnTo>
                    <a:pt x="44141" y="88282"/>
                  </a:lnTo>
                  <a:cubicBezTo>
                    <a:pt x="32434" y="88282"/>
                    <a:pt x="21207" y="83631"/>
                    <a:pt x="12929" y="75353"/>
                  </a:cubicBezTo>
                  <a:cubicBezTo>
                    <a:pt x="4651" y="67075"/>
                    <a:pt x="0" y="55848"/>
                    <a:pt x="0" y="44141"/>
                  </a:cubicBezTo>
                  <a:lnTo>
                    <a:pt x="0" y="44141"/>
                  </a:lnTo>
                  <a:cubicBezTo>
                    <a:pt x="0" y="32434"/>
                    <a:pt x="4651" y="21207"/>
                    <a:pt x="12929" y="12929"/>
                  </a:cubicBezTo>
                  <a:cubicBezTo>
                    <a:pt x="21207" y="4651"/>
                    <a:pt x="32434" y="0"/>
                    <a:pt x="44141" y="0"/>
                  </a:cubicBezTo>
                  <a:close/>
                </a:path>
              </a:pathLst>
            </a:custGeom>
            <a:solidFill>
              <a:srgbClr val="FFFFFF"/>
            </a:solidFill>
          </p:spPr>
        </p:sp>
        <p:sp>
          <p:nvSpPr>
            <p:cNvPr id="162" name="TextBox 162"/>
            <p:cNvSpPr txBox="1"/>
            <p:nvPr/>
          </p:nvSpPr>
          <p:spPr>
            <a:xfrm>
              <a:off x="0" y="-38100"/>
              <a:ext cx="262145" cy="126382"/>
            </a:xfrm>
            <a:prstGeom prst="rect">
              <a:avLst/>
            </a:prstGeom>
          </p:spPr>
          <p:txBody>
            <a:bodyPr lIns="50800" tIns="50800" rIns="50800" bIns="50800" rtlCol="0" anchor="ctr"/>
            <a:lstStyle/>
            <a:p>
              <a:pPr algn="ctr">
                <a:lnSpc>
                  <a:spcPts val="2659"/>
                </a:lnSpc>
              </a:pPr>
              <a:endParaRPr/>
            </a:p>
          </p:txBody>
        </p:sp>
      </p:grpSp>
      <p:sp>
        <p:nvSpPr>
          <p:cNvPr id="163" name="TextBox 163"/>
          <p:cNvSpPr txBox="1"/>
          <p:nvPr/>
        </p:nvSpPr>
        <p:spPr>
          <a:xfrm>
            <a:off x="6055583" y="9229651"/>
            <a:ext cx="632405" cy="143891"/>
          </a:xfrm>
          <a:prstGeom prst="rect">
            <a:avLst/>
          </a:prstGeom>
        </p:spPr>
        <p:txBody>
          <a:bodyPr lIns="0" tIns="0" rIns="0" bIns="0" rtlCol="0" anchor="t">
            <a:spAutoFit/>
          </a:bodyPr>
          <a:lstStyle/>
          <a:p>
            <a:pPr algn="ctr">
              <a:lnSpc>
                <a:spcPts val="1012"/>
              </a:lnSpc>
            </a:pPr>
            <a:r>
              <a:rPr lang="en-US" sz="1100" b="1" spc="-35">
                <a:solidFill>
                  <a:srgbClr val="000000"/>
                </a:solidFill>
                <a:latin typeface="Glacial Indifference Bold"/>
                <a:ea typeface="Glacial Indifference Bold"/>
                <a:cs typeface="Glacial Indifference Bold"/>
                <a:sym typeface="Glacial Indifference Bold"/>
              </a:rPr>
              <a:t>SUBMIT</a:t>
            </a:r>
          </a:p>
        </p:txBody>
      </p:sp>
      <p:sp>
        <p:nvSpPr>
          <p:cNvPr id="164" name="Freeform 164"/>
          <p:cNvSpPr/>
          <p:nvPr/>
        </p:nvSpPr>
        <p:spPr>
          <a:xfrm>
            <a:off x="14589232" y="-6998088"/>
            <a:ext cx="9142433" cy="9649006"/>
          </a:xfrm>
          <a:custGeom>
            <a:avLst/>
            <a:gdLst/>
            <a:ahLst/>
            <a:cxnLst/>
            <a:rect l="l" t="t" r="r" b="b"/>
            <a:pathLst>
              <a:path w="9142433" h="9649006">
                <a:moveTo>
                  <a:pt x="0" y="0"/>
                </a:moveTo>
                <a:lnTo>
                  <a:pt x="9142433" y="0"/>
                </a:lnTo>
                <a:lnTo>
                  <a:pt x="9142433" y="9649006"/>
                </a:lnTo>
                <a:lnTo>
                  <a:pt x="0" y="9649006"/>
                </a:lnTo>
                <a:lnTo>
                  <a:pt x="0" y="0"/>
                </a:lnTo>
                <a:close/>
              </a:path>
            </a:pathLst>
          </a:custGeom>
          <a:blipFill>
            <a:blip r:embed="rId1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sp>
      <p:sp>
        <p:nvSpPr>
          <p:cNvPr id="3" name="Freeform 3"/>
          <p:cNvSpPr/>
          <p:nvPr/>
        </p:nvSpPr>
        <p:spPr>
          <a:xfrm rot="-7659754">
            <a:off x="-1704567" y="7683530"/>
            <a:ext cx="5687050" cy="5728713"/>
          </a:xfrm>
          <a:custGeom>
            <a:avLst/>
            <a:gdLst/>
            <a:ahLst/>
            <a:cxnLst/>
            <a:rect l="l" t="t" r="r" b="b"/>
            <a:pathLst>
              <a:path w="5687050" h="5728713">
                <a:moveTo>
                  <a:pt x="0" y="0"/>
                </a:moveTo>
                <a:lnTo>
                  <a:pt x="5687050" y="0"/>
                </a:lnTo>
                <a:lnTo>
                  <a:pt x="5687050" y="5728713"/>
                </a:lnTo>
                <a:lnTo>
                  <a:pt x="0" y="57287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2898661"/>
            <a:ext cx="15349176" cy="4471671"/>
          </a:xfrm>
          <a:prstGeom prst="rect">
            <a:avLst/>
          </a:prstGeom>
        </p:spPr>
        <p:txBody>
          <a:bodyPr lIns="0" tIns="0" rIns="0" bIns="0" rtlCol="0" anchor="t">
            <a:spAutoFit/>
          </a:bodyPr>
          <a:lstStyle/>
          <a:p>
            <a:pPr algn="just">
              <a:lnSpc>
                <a:spcPts val="4479"/>
              </a:lnSpc>
            </a:pPr>
            <a:r>
              <a:rPr lang="en-US" sz="3199">
                <a:solidFill>
                  <a:srgbClr val="E8E6E6"/>
                </a:solidFill>
                <a:latin typeface="Open Sans"/>
                <a:ea typeface="Open Sans"/>
                <a:cs typeface="Open Sans"/>
                <a:sym typeface="Open Sans"/>
              </a:rPr>
              <a:t>A través de nuestra plataforma, los niños aprenderán y desarrollarán:</a:t>
            </a:r>
          </a:p>
          <a:p>
            <a:pPr marL="690872" lvl="1" indent="-345436" algn="just">
              <a:lnSpc>
                <a:spcPts val="4479"/>
              </a:lnSpc>
              <a:buFont typeface="Arial"/>
              <a:buChar char="•"/>
            </a:pPr>
            <a:r>
              <a:rPr lang="en-US" sz="3199">
                <a:solidFill>
                  <a:srgbClr val="E8E6E6"/>
                </a:solidFill>
                <a:latin typeface="Open Sans"/>
                <a:ea typeface="Open Sans"/>
                <a:cs typeface="Open Sans"/>
                <a:sym typeface="Open Sans"/>
              </a:rPr>
              <a:t>Conceptos básicos de astronomía</a:t>
            </a:r>
          </a:p>
          <a:p>
            <a:pPr marL="690872" lvl="1" indent="-345436" algn="just">
              <a:lnSpc>
                <a:spcPts val="4479"/>
              </a:lnSpc>
              <a:buFont typeface="Arial"/>
              <a:buChar char="•"/>
            </a:pPr>
            <a:r>
              <a:rPr lang="en-US" sz="3199">
                <a:solidFill>
                  <a:srgbClr val="E8E6E6"/>
                </a:solidFill>
                <a:latin typeface="Open Sans"/>
                <a:ea typeface="Open Sans"/>
                <a:cs typeface="Open Sans"/>
                <a:sym typeface="Open Sans"/>
              </a:rPr>
              <a:t>Métodos científicos</a:t>
            </a:r>
          </a:p>
          <a:p>
            <a:pPr marL="690872" lvl="1" indent="-345436" algn="just">
              <a:lnSpc>
                <a:spcPts val="4479"/>
              </a:lnSpc>
              <a:buFont typeface="Arial"/>
              <a:buChar char="•"/>
            </a:pPr>
            <a:r>
              <a:rPr lang="en-US" sz="3199">
                <a:solidFill>
                  <a:srgbClr val="E8E6E6"/>
                </a:solidFill>
                <a:latin typeface="Open Sans"/>
                <a:ea typeface="Open Sans"/>
                <a:cs typeface="Open Sans"/>
                <a:sym typeface="Open Sans"/>
              </a:rPr>
              <a:t>Pensamiento crítico y resolución de problemas</a:t>
            </a:r>
          </a:p>
          <a:p>
            <a:pPr marL="690872" lvl="1" indent="-345436" algn="just">
              <a:lnSpc>
                <a:spcPts val="4479"/>
              </a:lnSpc>
              <a:buFont typeface="Arial"/>
              <a:buChar char="•"/>
            </a:pPr>
            <a:r>
              <a:rPr lang="en-US" sz="3199">
                <a:solidFill>
                  <a:srgbClr val="E8E6E6"/>
                </a:solidFill>
                <a:latin typeface="Open Sans"/>
                <a:ea typeface="Open Sans"/>
                <a:cs typeface="Open Sans"/>
                <a:sym typeface="Open Sans"/>
              </a:rPr>
              <a:t>Matemáticas y estimación</a:t>
            </a:r>
          </a:p>
          <a:p>
            <a:pPr marL="690872" lvl="1" indent="-345436" algn="just">
              <a:lnSpc>
                <a:spcPts val="4479"/>
              </a:lnSpc>
              <a:buFont typeface="Arial"/>
              <a:buChar char="•"/>
            </a:pPr>
            <a:r>
              <a:rPr lang="en-US" sz="3199">
                <a:solidFill>
                  <a:srgbClr val="E8E6E6"/>
                </a:solidFill>
                <a:latin typeface="Open Sans"/>
                <a:ea typeface="Open Sans"/>
                <a:cs typeface="Open Sans"/>
                <a:sym typeface="Open Sans"/>
              </a:rPr>
              <a:t>Despertar la exploración y curiosidad</a:t>
            </a:r>
          </a:p>
          <a:p>
            <a:pPr algn="just">
              <a:lnSpc>
                <a:spcPts val="4479"/>
              </a:lnSpc>
            </a:pPr>
            <a:endParaRPr lang="en-US" sz="3199">
              <a:solidFill>
                <a:srgbClr val="E8E6E6"/>
              </a:solidFill>
              <a:latin typeface="Open Sans"/>
              <a:ea typeface="Open Sans"/>
              <a:cs typeface="Open Sans"/>
              <a:sym typeface="Open Sans"/>
            </a:endParaRPr>
          </a:p>
          <a:p>
            <a:pPr algn="just">
              <a:lnSpc>
                <a:spcPts val="4479"/>
              </a:lnSpc>
              <a:spcBef>
                <a:spcPct val="0"/>
              </a:spcBef>
            </a:pPr>
            <a:r>
              <a:rPr lang="en-US" sz="3199" b="1">
                <a:solidFill>
                  <a:srgbClr val="E8E6E6"/>
                </a:solidFill>
                <a:latin typeface="Open Sans Bold"/>
                <a:ea typeface="Open Sans Bold"/>
                <a:cs typeface="Open Sans Bold"/>
                <a:sym typeface="Open Sans Bold"/>
              </a:rPr>
              <a:t>¡Al mismo tiempo que se divierten un montón!</a:t>
            </a:r>
          </a:p>
        </p:txBody>
      </p:sp>
      <p:sp>
        <p:nvSpPr>
          <p:cNvPr id="5" name="Freeform 5"/>
          <p:cNvSpPr/>
          <p:nvPr/>
        </p:nvSpPr>
        <p:spPr>
          <a:xfrm>
            <a:off x="12156048" y="3634167"/>
            <a:ext cx="3778227" cy="4114800"/>
          </a:xfrm>
          <a:custGeom>
            <a:avLst/>
            <a:gdLst/>
            <a:ahLst/>
            <a:cxnLst/>
            <a:rect l="l" t="t" r="r" b="b"/>
            <a:pathLst>
              <a:path w="3778227" h="4114800">
                <a:moveTo>
                  <a:pt x="0" y="0"/>
                </a:moveTo>
                <a:lnTo>
                  <a:pt x="3778227" y="0"/>
                </a:lnTo>
                <a:lnTo>
                  <a:pt x="3778227" y="4114800"/>
                </a:lnTo>
                <a:lnTo>
                  <a:pt x="0" y="4114800"/>
                </a:lnTo>
                <a:lnTo>
                  <a:pt x="0" y="0"/>
                </a:lnTo>
                <a:close/>
              </a:path>
            </a:pathLst>
          </a:custGeom>
          <a:blipFill>
            <a:blip r:embed="rId5"/>
            <a:stretch>
              <a:fillRect l="-23549" t="-16200" r="-22704" b="-18091"/>
            </a:stretch>
          </a:blipFill>
        </p:spPr>
      </p:sp>
      <p:sp>
        <p:nvSpPr>
          <p:cNvPr id="6" name="TextBox 6"/>
          <p:cNvSpPr txBox="1"/>
          <p:nvPr/>
        </p:nvSpPr>
        <p:spPr>
          <a:xfrm>
            <a:off x="1028700" y="1891712"/>
            <a:ext cx="14905575" cy="690877"/>
          </a:xfrm>
          <a:prstGeom prst="rect">
            <a:avLst/>
          </a:prstGeom>
        </p:spPr>
        <p:txBody>
          <a:bodyPr lIns="0" tIns="0" rIns="0" bIns="0" rtlCol="0" anchor="t">
            <a:spAutoFit/>
          </a:bodyPr>
          <a:lstStyle/>
          <a:p>
            <a:pPr algn="l">
              <a:lnSpc>
                <a:spcPts val="5059"/>
              </a:lnSpc>
            </a:pPr>
            <a:r>
              <a:rPr lang="en-US" sz="5499" b="1" spc="-175">
                <a:solidFill>
                  <a:srgbClr val="E8E6E6"/>
                </a:solidFill>
                <a:latin typeface="Glacial Indifference Bold"/>
                <a:ea typeface="Glacial Indifference Bold"/>
                <a:cs typeface="Glacial Indifference Bold"/>
                <a:sym typeface="Glacial Indifference Bold"/>
              </a:rPr>
              <a:t>OBJETIVOS EDUCATIVOS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713</Words>
  <Application>Microsoft Office PowerPoint</Application>
  <PresentationFormat>Personalizado</PresentationFormat>
  <Paragraphs>68</Paragraphs>
  <Slides>11</Slides>
  <Notes>0</Notes>
  <HiddenSlides>0</HiddenSlides>
  <MMClips>2</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Open Sans Light</vt:lpstr>
      <vt:lpstr>Arial</vt:lpstr>
      <vt:lpstr>Open Sans</vt:lpstr>
      <vt:lpstr>Glacial Indifference Bold</vt:lpstr>
      <vt:lpstr>Tenor Sans</vt:lpstr>
      <vt:lpstr>Open Sans 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 Español</dc:title>
  <cp:lastModifiedBy>Francisco Miguel Perez</cp:lastModifiedBy>
  <cp:revision>3</cp:revision>
  <dcterms:created xsi:type="dcterms:W3CDTF">2006-08-16T00:00:00Z</dcterms:created>
  <dcterms:modified xsi:type="dcterms:W3CDTF">2024-10-06T16:35:24Z</dcterms:modified>
  <dc:identifier>DAGSz1Cy6Eg</dc:identifier>
</cp:coreProperties>
</file>